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  <p:sldMasterId id="2147483838" r:id="rId2"/>
    <p:sldMasterId id="2147483840" r:id="rId3"/>
  </p:sldMasterIdLst>
  <p:notesMasterIdLst>
    <p:notesMasterId r:id="rId40"/>
  </p:notesMasterIdLst>
  <p:handoutMasterIdLst>
    <p:handoutMasterId r:id="rId41"/>
  </p:handoutMasterIdLst>
  <p:sldIdLst>
    <p:sldId id="587" r:id="rId4"/>
    <p:sldId id="750" r:id="rId5"/>
    <p:sldId id="808" r:id="rId6"/>
    <p:sldId id="813" r:id="rId7"/>
    <p:sldId id="752" r:id="rId8"/>
    <p:sldId id="753" r:id="rId9"/>
    <p:sldId id="801" r:id="rId10"/>
    <p:sldId id="784" r:id="rId11"/>
    <p:sldId id="814" r:id="rId12"/>
    <p:sldId id="815" r:id="rId13"/>
    <p:sldId id="778" r:id="rId14"/>
    <p:sldId id="816" r:id="rId15"/>
    <p:sldId id="817" r:id="rId16"/>
    <p:sldId id="789" r:id="rId17"/>
    <p:sldId id="762" r:id="rId18"/>
    <p:sldId id="761" r:id="rId19"/>
    <p:sldId id="760" r:id="rId20"/>
    <p:sldId id="764" r:id="rId21"/>
    <p:sldId id="754" r:id="rId22"/>
    <p:sldId id="767" r:id="rId23"/>
    <p:sldId id="783" r:id="rId24"/>
    <p:sldId id="785" r:id="rId25"/>
    <p:sldId id="765" r:id="rId26"/>
    <p:sldId id="786" r:id="rId27"/>
    <p:sldId id="769" r:id="rId28"/>
    <p:sldId id="768" r:id="rId29"/>
    <p:sldId id="772" r:id="rId30"/>
    <p:sldId id="771" r:id="rId31"/>
    <p:sldId id="770" r:id="rId32"/>
    <p:sldId id="794" r:id="rId33"/>
    <p:sldId id="795" r:id="rId34"/>
    <p:sldId id="796" r:id="rId35"/>
    <p:sldId id="797" r:id="rId36"/>
    <p:sldId id="798" r:id="rId37"/>
    <p:sldId id="800" r:id="rId38"/>
    <p:sldId id="535" r:id="rId39"/>
  </p:sldIdLst>
  <p:sldSz cx="9144000" cy="6858000" type="screen4x3"/>
  <p:notesSz cx="6761163" cy="994251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708">
          <p15:clr>
            <a:srgbClr val="A4A3A4"/>
          </p15:clr>
        </p15:guide>
        <p15:guide id="3" pos="2880">
          <p15:clr>
            <a:srgbClr val="A4A3A4"/>
          </p15:clr>
        </p15:guide>
        <p15:guide id="4" pos="1111">
          <p15:clr>
            <a:srgbClr val="A4A3A4"/>
          </p15:clr>
        </p15:guide>
        <p15:guide id="5" pos="158">
          <p15:clr>
            <a:srgbClr val="A4A3A4"/>
          </p15:clr>
        </p15:guide>
        <p15:guide id="6" pos="115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CC"/>
    <a:srgbClr val="DADBDC"/>
    <a:srgbClr val="0000FF"/>
    <a:srgbClr val="808000"/>
    <a:srgbClr val="336600"/>
    <a:srgbClr val="006600"/>
    <a:srgbClr val="0099CC"/>
    <a:srgbClr val="8B72AA"/>
    <a:srgbClr val="3699D6"/>
    <a:srgbClr val="3F94C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39" autoAdjust="0"/>
    <p:restoredTop sz="99694" autoAdjust="0"/>
  </p:normalViewPr>
  <p:slideViewPr>
    <p:cSldViewPr snapToObjects="1">
      <p:cViewPr varScale="1">
        <p:scale>
          <a:sx n="116" d="100"/>
          <a:sy n="116" d="100"/>
        </p:scale>
        <p:origin x="-1608" y="-96"/>
      </p:cViewPr>
      <p:guideLst>
        <p:guide orient="horz" pos="2160"/>
        <p:guide orient="horz" pos="708"/>
        <p:guide pos="2880"/>
        <p:guide pos="1111"/>
        <p:guide pos="158"/>
        <p:guide pos="115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0" d="100"/>
          <a:sy n="60" d="100"/>
        </p:scale>
        <p:origin x="-2280" y="-90"/>
      </p:cViewPr>
      <p:guideLst>
        <p:guide orient="horz" pos="3132"/>
        <p:guide pos="213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E06641-E5BD-4A00-82EB-C6A476E52269}" type="datetimeFigureOut">
              <a:rPr lang="ko-KR" altLang="en-US"/>
              <a:pPr>
                <a:defRPr/>
              </a:pPr>
              <a:t>2022-03-22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98EAD12-F9E8-49BA-BC15-C2586FDFB3F6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92403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A5FE5B-CD10-41E2-8DF6-BCC2418682C5}" type="datetimeFigureOut">
              <a:rPr lang="ko-KR" altLang="en-US"/>
              <a:pPr>
                <a:defRPr/>
              </a:pPr>
              <a:t>2022-03-22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5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852772D-4C5E-42B6-8EFE-E65E09071CE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55210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5"/>
          <p:cNvSpPr txBox="1">
            <a:spLocks/>
          </p:cNvSpPr>
          <p:nvPr userDrawn="1"/>
        </p:nvSpPr>
        <p:spPr>
          <a:xfrm>
            <a:off x="6804025" y="6381750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+mn-lt"/>
              <a:ea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189AA1AA-256E-4F57-8AA3-CF7082169FB2}" type="datetime1">
              <a:rPr lang="ko-KR" altLang="en-US"/>
              <a:pPr>
                <a:defRPr/>
              </a:pPr>
              <a:t>2022-03-22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804025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2E81EE31-E6E1-400E-8749-EEF97B17DF1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 userDrawn="1"/>
        </p:nvCxnSpPr>
        <p:spPr>
          <a:xfrm>
            <a:off x="179388" y="1196975"/>
            <a:ext cx="8713787" cy="0"/>
          </a:xfrm>
          <a:prstGeom prst="line">
            <a:avLst/>
          </a:prstGeom>
          <a:ln w="95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/>
          <p:cNvCxnSpPr/>
          <p:nvPr userDrawn="1"/>
        </p:nvCxnSpPr>
        <p:spPr>
          <a:xfrm>
            <a:off x="2555875" y="1214438"/>
            <a:ext cx="0" cy="5454650"/>
          </a:xfrm>
          <a:prstGeom prst="line">
            <a:avLst/>
          </a:prstGeom>
          <a:ln w="63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23"/>
          <p:cNvSpPr txBox="1"/>
          <p:nvPr userDrawn="1"/>
        </p:nvSpPr>
        <p:spPr>
          <a:xfrm>
            <a:off x="93663" y="6453188"/>
            <a:ext cx="2317750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400" b="1" dirty="0">
                <a:solidFill>
                  <a:srgbClr val="0000FF"/>
                </a:solidFill>
                <a:latin typeface="+mj-ea"/>
                <a:ea typeface="+mj-ea"/>
              </a:rPr>
              <a:t>http://www.ncas.or.kr</a:t>
            </a:r>
            <a:endParaRPr lang="ko-KR" altLang="en-US" sz="1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용안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FC53507-3DB5-4EEC-B0CF-EDA848E23832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6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모서리가 둥근 직사각형 7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모서리가 둥근 직사각형 8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모서리가 둥근 직사각형 9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모서리가 둥근 직사각형 10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모서리가 둥근 직사각형 11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16" name="TextBox 15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17" name="TextBox 16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0" name="TextBox 19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21" name="직사각형 20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2" name="그림 21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회원가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2224D86A-FF01-417B-AA8E-CC2DF9283979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모서리가 둥근 직사각형 4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0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1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17" name="TextBox 16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pic>
        <p:nvPicPr>
          <p:cNvPr id="18" name="그림 17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모서리가 둥근 직사각형 18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모서리가 둥근 직사각형 19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정보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76AEAE4-7418-4F9D-95D7-27A3CA198336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모서리가 둥근 직사각형 4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0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1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17" name="TextBox 16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pic>
        <p:nvPicPr>
          <p:cNvPr id="18" name="그림 17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모서리가 둥근 직사각형 18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모서리가 둥근 직사각형 19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지원신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178A71C6-D47A-4D60-9C27-7F18AEFD2F8E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모서리가 둥근 직사각형 4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0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1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17" name="TextBox 16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pic>
        <p:nvPicPr>
          <p:cNvPr id="18" name="그림 17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모서리가 둥근 직사각형 18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모서리가 둥근 직사각형 19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1381C268-1EEC-450A-8306-FF4E7768B725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모서리가 둥근 직사각형 4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30413" y="571500"/>
            <a:ext cx="6905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54350" y="571500"/>
            <a:ext cx="6905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0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1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모서리가 둥근 직사각형 12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sp>
        <p:nvSpPr>
          <p:cNvPr id="16" name="TextBox 15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pic>
        <p:nvPicPr>
          <p:cNvPr id="17" name="그림 16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19" name="모서리가 둥근 직사각형 18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모서리가 둥근 직사각형 19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07C68AA-1800-48CF-AF44-3401ADC53531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모서리가 둥근 직사각형 4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0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1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모서리가 둥근 직사각형 12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모서리가 둥근 직사각형 13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모서리가 둥근 직사각형 15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19" name="직사각형 18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0" name="그림 19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490538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직사각형 2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9BF11B2-1B13-48DC-ACEA-2EE7A941B913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0" y="836613"/>
            <a:ext cx="9144000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모서리가 둥근 직사각형 5"/>
          <p:cNvSpPr/>
          <p:nvPr userDrawn="1"/>
        </p:nvSpPr>
        <p:spPr>
          <a:xfrm>
            <a:off x="18573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 userDrawn="1"/>
        </p:nvSpPr>
        <p:spPr>
          <a:xfrm>
            <a:off x="28813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모서리가 둥근 직사각형 7"/>
          <p:cNvSpPr/>
          <p:nvPr userDrawn="1"/>
        </p:nvSpPr>
        <p:spPr>
          <a:xfrm>
            <a:off x="3906838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03041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이용안내</a:t>
            </a:r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3054350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회원가입</a:t>
            </a:r>
          </a:p>
        </p:txBody>
      </p:sp>
      <p:sp>
        <p:nvSpPr>
          <p:cNvPr id="11" name="TextBox 23"/>
          <p:cNvSpPr txBox="1"/>
          <p:nvPr userDrawn="1"/>
        </p:nvSpPr>
        <p:spPr>
          <a:xfrm>
            <a:off x="25400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http://www.ncas.or.kr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12" name="TextBox 23"/>
          <p:cNvSpPr txBox="1"/>
          <p:nvPr userDrawn="1"/>
        </p:nvSpPr>
        <p:spPr>
          <a:xfrm>
            <a:off x="6810375" y="6550025"/>
            <a:ext cx="2317750" cy="24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고객만족센터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1577-8751</a:t>
            </a:r>
            <a:endParaRPr lang="ko-KR" altLang="en-US" sz="10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cxnSp>
        <p:nvCxnSpPr>
          <p:cNvPr id="13" name="직선 연결선 12"/>
          <p:cNvCxnSpPr/>
          <p:nvPr userDrawn="1"/>
        </p:nvCxnSpPr>
        <p:spPr>
          <a:xfrm>
            <a:off x="2379663" y="858838"/>
            <a:ext cx="0" cy="561498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모서리가 둥근 직사각형 13"/>
          <p:cNvSpPr/>
          <p:nvPr userDrawn="1"/>
        </p:nvSpPr>
        <p:spPr>
          <a:xfrm>
            <a:off x="4930775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5954713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모서리가 둥근 직사각형 15"/>
          <p:cNvSpPr/>
          <p:nvPr userDrawn="1"/>
        </p:nvSpPr>
        <p:spPr>
          <a:xfrm>
            <a:off x="8002588" y="571500"/>
            <a:ext cx="1000125" cy="35718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모서리가 둥근 직사각형 16"/>
          <p:cNvSpPr/>
          <p:nvPr userDrawn="1"/>
        </p:nvSpPr>
        <p:spPr>
          <a:xfrm>
            <a:off x="6978650" y="571500"/>
            <a:ext cx="1000125" cy="35718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5945188" y="571500"/>
            <a:ext cx="954087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교부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변경신청</a:t>
            </a:r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5084763" y="571500"/>
            <a:ext cx="665162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지원신청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0" y="849313"/>
            <a:ext cx="9144000" cy="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1" name="그림 20" descr="NCAS CI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50813"/>
            <a:ext cx="1935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>
            <a:spLocks noChangeArrowheads="1"/>
          </p:cNvSpPr>
          <p:nvPr userDrawn="1"/>
        </p:nvSpPr>
        <p:spPr bwMode="auto">
          <a:xfrm>
            <a:off x="40671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메뉴안내</a:t>
            </a:r>
          </a:p>
        </p:txBody>
      </p:sp>
      <p:sp>
        <p:nvSpPr>
          <p:cNvPr id="23" name="TextBox 22"/>
          <p:cNvSpPr txBox="1">
            <a:spLocks noChangeArrowheads="1"/>
          </p:cNvSpPr>
          <p:nvPr userDrawn="1"/>
        </p:nvSpPr>
        <p:spPr bwMode="auto">
          <a:xfrm>
            <a:off x="8156575" y="571500"/>
            <a:ext cx="665163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결과보고</a:t>
            </a:r>
          </a:p>
        </p:txBody>
      </p:sp>
      <p:sp>
        <p:nvSpPr>
          <p:cNvPr id="24" name="TextBox 23"/>
          <p:cNvSpPr txBox="1">
            <a:spLocks noChangeArrowheads="1"/>
          </p:cNvSpPr>
          <p:nvPr userDrawn="1"/>
        </p:nvSpPr>
        <p:spPr bwMode="auto">
          <a:xfrm>
            <a:off x="6978650" y="571500"/>
            <a:ext cx="100965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정산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/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사업실적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441" r:id="rId1"/>
    <p:sldLayoutId id="2147485442" r:id="rId2"/>
    <p:sldLayoutId id="2147485443" r:id="rId3"/>
    <p:sldLayoutId id="2147485444" r:id="rId4"/>
    <p:sldLayoutId id="2147485445" r:id="rId5"/>
    <p:sldLayoutId id="2147485446" r:id="rId6"/>
    <p:sldLayoutId id="2147485447" r:id="rId7"/>
    <p:sldLayoutId id="2147485448" r:id="rId8"/>
    <p:sldLayoutId id="2147485449" r:id="rId9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ork\2010년\1004\자통3차\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635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2FA380A-20FA-4C88-937E-49C9484BBBE5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work\2010년\1004\자통3차\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75" y="-635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 userDrawn="1"/>
        </p:nvSpPr>
        <p:spPr bwMode="auto">
          <a:xfrm>
            <a:off x="0" y="6572250"/>
            <a:ext cx="9144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0A4CE6BA-F3BA-4898-A183-972AC43D52C1}" type="slidenum">
              <a:rPr kumimoji="0" lang="ko-KR" altLang="en-US" sz="1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ko-KR" altLang="en-US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그림 8" descr="2016 매뉴얼 표지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그림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475" y="620713"/>
            <a:ext cx="26892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직사각형 10"/>
          <p:cNvSpPr/>
          <p:nvPr/>
        </p:nvSpPr>
        <p:spPr>
          <a:xfrm>
            <a:off x="544513" y="1557338"/>
            <a:ext cx="8056562" cy="161582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4000" b="1" spc="-200" dirty="0" smtClean="0">
                <a:latin typeface="나눔고딕" pitchFamily="50" charset="-127"/>
                <a:ea typeface="나눔고딕" pitchFamily="50" charset="-127"/>
              </a:rPr>
              <a:t>국가문화예술지원시스템 사용방법</a:t>
            </a:r>
            <a:endParaRPr lang="en-US" altLang="ko-KR" sz="4000" b="1" spc="-200" dirty="0" smtClean="0"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3000" dirty="0" smtClean="0">
                <a:latin typeface="나눔바른고딕" pitchFamily="50" charset="-127"/>
                <a:ea typeface="나눔바른고딕" pitchFamily="50" charset="-127"/>
              </a:rPr>
              <a:t>지원신청</a:t>
            </a:r>
            <a:endParaRPr lang="en-US" altLang="ko-KR" sz="3000" dirty="0">
              <a:latin typeface="나눔바른고딕" pitchFamily="50" charset="-127"/>
              <a:ea typeface="나눔바른고딕" pitchFamily="50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5822635"/>
              </p:ext>
            </p:extLst>
          </p:nvPr>
        </p:nvGraphicFramePr>
        <p:xfrm>
          <a:off x="898868" y="4284908"/>
          <a:ext cx="1676400" cy="725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1770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ko-KR" altLang="en-US" sz="900" b="0" kern="1200" baseline="0" dirty="0">
                          <a:ln>
                            <a:solidFill>
                              <a:srgbClr val="0096D6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한국문화예술위원회 </a:t>
                      </a: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17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kern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17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baseline="0" dirty="0" smtClean="0">
                          <a:ln>
                            <a:solidFill>
                              <a:srgbClr val="0096D6">
                                <a:alpha val="0"/>
                              </a:srgb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2020.11.</a:t>
                      </a:r>
                      <a:endParaRPr lang="ko-KR" altLang="en-US" sz="800" kern="1200" baseline="0" dirty="0">
                        <a:ln>
                          <a:solidFill>
                            <a:srgbClr val="0096D6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3" name="직선 연결선 12"/>
          <p:cNvCxnSpPr/>
          <p:nvPr/>
        </p:nvCxnSpPr>
        <p:spPr>
          <a:xfrm>
            <a:off x="827088" y="4165600"/>
            <a:ext cx="166687" cy="0"/>
          </a:xfrm>
          <a:prstGeom prst="line">
            <a:avLst/>
          </a:prstGeom>
          <a:ln w="12700">
            <a:solidFill>
              <a:srgbClr val="C15D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827088" y="5013325"/>
            <a:ext cx="166687" cy="0"/>
          </a:xfrm>
          <a:prstGeom prst="line">
            <a:avLst/>
          </a:prstGeom>
          <a:ln w="12700">
            <a:solidFill>
              <a:srgbClr val="C15D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395420" y="5589300"/>
            <a:ext cx="6416831" cy="20018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1" kern="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고딕" pitchFamily="50" charset="-127"/>
                <a:ea typeface="나눔고딕" pitchFamily="50" charset="-127"/>
              </a:rPr>
              <a:t>본 자료는 당사에게만 제공되는 자료로 당사의 동의 없이 본 자료를 무단으로 복제 전송 인용 배포하는 행위는 법으로 금지되어 있습니다.</a:t>
            </a:r>
            <a:r>
              <a:rPr lang="en-US" altLang="ko-KR" sz="701" kern="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701" kern="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" y="5783263"/>
            <a:ext cx="3095625" cy="107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spcBef>
                <a:spcPts val="100"/>
              </a:spcBef>
              <a:defRPr/>
            </a:pPr>
            <a:r>
              <a:rPr lang="en-US" altLang="ko-KR" sz="70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itchFamily="50" charset="-127"/>
                <a:ea typeface="나눔고딕" pitchFamily="50" charset="-127"/>
              </a:rPr>
              <a:t>Copyrights 2015. Arts Council Korea.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그림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313" y="1079500"/>
            <a:ext cx="6465513" cy="5004556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251400" y="1079500"/>
            <a:ext cx="2248913" cy="482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각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단계 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신청개요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지원신청주체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공식연락처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신청사업개요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(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사업명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사업기간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</a:t>
            </a: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사업장소 등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사업운영계획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 목적 및 기획의도 등 사업계획을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상세히 기술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수입예산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신청예정인  사업 추진을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위한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예산작성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지출예산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수입예산을 어떤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항목에 사용할 것인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수입예산과 합계가 일치해야 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사업성과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(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예측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)</a:t>
            </a: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사업성과를 예측하여 작성하는 것으로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기대효과 및 예상 관객 등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첨부파일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서식을 내려 받아 작성 후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첨부하고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사업에 따라 요구하는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기타 증빙 서류를 첨부</a:t>
            </a:r>
          </a:p>
        </p:txBody>
      </p:sp>
      <p:sp>
        <p:nvSpPr>
          <p:cNvPr id="71685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작성단계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_2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559013" y="2147888"/>
            <a:ext cx="6213834" cy="34448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200" y="5940000"/>
            <a:ext cx="5760000" cy="44419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200" y="5198400"/>
            <a:ext cx="5760000" cy="44419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200" y="4424400"/>
            <a:ext cx="5760000" cy="444197"/>
          </a:xfrm>
          <a:prstGeom prst="rect">
            <a:avLst/>
          </a:prstGeom>
        </p:spPr>
      </p:pic>
      <p:sp>
        <p:nvSpPr>
          <p:cNvPr id="7270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작성단계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_3</a:t>
            </a:r>
          </a:p>
        </p:txBody>
      </p:sp>
      <p:sp>
        <p:nvSpPr>
          <p:cNvPr id="13" name="TextBox 35"/>
          <p:cNvSpPr txBox="1">
            <a:spLocks noChangeArrowheads="1"/>
          </p:cNvSpPr>
          <p:nvPr/>
        </p:nvSpPr>
        <p:spPr bwMode="auto">
          <a:xfrm>
            <a:off x="2916238" y="1060450"/>
            <a:ext cx="5688012" cy="29702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ko-KR" sz="1100" b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※ </a:t>
            </a:r>
            <a:r>
              <a:rPr lang="ko-KR" altLang="en-US" sz="1100" b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중요 </a:t>
            </a:r>
            <a:r>
              <a:rPr lang="en-US" altLang="ko-KR" sz="1100" b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(</a:t>
            </a:r>
            <a:r>
              <a:rPr lang="ko-KR" altLang="en-US" sz="1100" b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각 단계 상태 값 안내</a:t>
            </a:r>
            <a:r>
              <a:rPr lang="en-US" altLang="ko-KR" sz="1100" b="1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</a:p>
          <a:p>
            <a:pPr>
              <a:buFontTx/>
              <a:buChar char="-"/>
              <a:defRPr/>
            </a:pP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-</a:t>
            </a: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작성해주세요</a:t>
            </a:r>
            <a:endParaRPr lang="en-US" altLang="ko-KR" sz="11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해당 단계가 작성</a:t>
            </a: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(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저장</a:t>
            </a: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되지 않은 상태</a:t>
            </a:r>
            <a:endParaRPr lang="en-US" altLang="ko-KR" sz="1100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해당 단계를 클릭하여 작성을 완료해야 최종제출 가능</a:t>
            </a:r>
            <a:endParaRPr lang="en-US" altLang="ko-KR" sz="1100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“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작성해주세요</a:t>
            </a: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”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는 저장 완료 후 상태 값이 </a:t>
            </a: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“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</a:t>
            </a:r>
            <a:r>
              <a:rPr lang="en-US" altLang="ko-KR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”</a:t>
            </a:r>
            <a:r>
              <a:rPr lang="ko-KR" altLang="en-US" sz="11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으로 변경됨</a:t>
            </a:r>
            <a:endParaRPr lang="en-US" altLang="ko-KR" sz="1100" b="1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buFontTx/>
              <a:buChar char="-"/>
              <a:defRPr/>
            </a:pP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- </a:t>
            </a: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작성불필요 </a:t>
            </a:r>
            <a:endParaRPr lang="en-US" altLang="ko-KR" sz="11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작성하지 않음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(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클릭 불가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</a:p>
          <a:p>
            <a:pPr>
              <a:defRPr/>
            </a:pP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주관기관별로 작성 요구 단계가 상이하며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,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 경우 지원신청서 양식에 작성하여 첨부파일 단계에 첨부파일로 첨부 </a:t>
            </a: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</a:t>
            </a: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- </a:t>
            </a: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 </a:t>
            </a: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해당 단계의 작성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(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저장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 완료 된 상태</a:t>
            </a: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</a:t>
            </a:r>
            <a:r>
              <a:rPr lang="en-US" altLang="ko-KR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- </a:t>
            </a:r>
            <a:r>
              <a:rPr lang="ko-KR" altLang="en-US" sz="11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첨부 </a:t>
            </a:r>
            <a:endParaRPr lang="en-US" altLang="ko-KR" sz="110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   마지막 첨부파일 단계의 첨부가 완료된 상태 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(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미 첨부 시에는 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“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첨부해주세요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”</a:t>
            </a:r>
            <a:r>
              <a:rPr lang="ko-KR" altLang="en-US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로 확인</a:t>
            </a:r>
            <a:r>
              <a:rPr lang="en-US" altLang="ko-KR" sz="11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251400" y="1124680"/>
            <a:ext cx="2232310" cy="440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각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단계 상태 값 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작성해주세요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해당 단계가 작성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저장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되지 않은 상태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클릭하여 작성을 완료해야 최종제출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가능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작성해주세요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”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는 저장 완료 후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상태 값이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”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으로 변경됨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작성불필요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작성하지 않음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클릭 불가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)</a:t>
            </a: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주관기관별로 작성 요구 단계가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상이하며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,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이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경우 지원신청서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양식에 작성하여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첨부파일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단계에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첨부파일로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첨부 </a:t>
            </a: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작성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해당 단계의 작성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저장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이 완료 된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상태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첨부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첨부파일 단계의 첨부가 완료 된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상태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미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첨부 시에는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다른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단계에 있을 때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 </a:t>
            </a: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첨부해주세요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”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확인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첨부파일 단계에 있을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때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“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미첨부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”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확인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72713" name="TextBox 22"/>
          <p:cNvSpPr txBox="1">
            <a:spLocks noChangeArrowheads="1"/>
          </p:cNvSpPr>
          <p:nvPr/>
        </p:nvSpPr>
        <p:spPr bwMode="auto">
          <a:xfrm>
            <a:off x="2843213" y="4213225"/>
            <a:ext cx="15636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상태 값 예시</a:t>
            </a:r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작성해주세요</a:t>
            </a:r>
          </a:p>
        </p:txBody>
      </p:sp>
      <p:sp>
        <p:nvSpPr>
          <p:cNvPr id="72714" name="TextBox 23"/>
          <p:cNvSpPr txBox="1">
            <a:spLocks noChangeArrowheads="1"/>
          </p:cNvSpPr>
          <p:nvPr/>
        </p:nvSpPr>
        <p:spPr bwMode="auto">
          <a:xfrm>
            <a:off x="2843213" y="4989513"/>
            <a:ext cx="14541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상태 값 예시</a:t>
            </a:r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작성불필요</a:t>
            </a:r>
          </a:p>
        </p:txBody>
      </p:sp>
      <p:sp>
        <p:nvSpPr>
          <p:cNvPr id="72715" name="TextBox 24"/>
          <p:cNvSpPr txBox="1">
            <a:spLocks noChangeArrowheads="1"/>
          </p:cNvSpPr>
          <p:nvPr/>
        </p:nvSpPr>
        <p:spPr bwMode="auto">
          <a:xfrm>
            <a:off x="2843213" y="5745163"/>
            <a:ext cx="1452562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상태 값 예시</a:t>
            </a:r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작성 </a:t>
            </a:r>
            <a:r>
              <a:rPr lang="en-US" altLang="ko-KR" sz="90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900">
                <a:latin typeface="나눔고딕" pitchFamily="50" charset="-127"/>
                <a:ea typeface="나눔고딕" pitchFamily="50" charset="-127"/>
              </a:rPr>
              <a:t>첨부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851275" y="4652918"/>
            <a:ext cx="3889165" cy="215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851275" y="5418865"/>
            <a:ext cx="3889165" cy="21748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941200" y="6168209"/>
            <a:ext cx="4799239" cy="215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7812450" y="5949950"/>
            <a:ext cx="792163" cy="4318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직사각형 44"/>
          <p:cNvSpPr/>
          <p:nvPr/>
        </p:nvSpPr>
        <p:spPr>
          <a:xfrm>
            <a:off x="255588" y="5244188"/>
            <a:ext cx="2106898" cy="1100601"/>
          </a:xfrm>
          <a:prstGeom prst="rect">
            <a:avLst/>
          </a:prstGeom>
          <a:solidFill>
            <a:schemeClr val="accent6">
              <a:alpha val="59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50"/>
          <p:cNvGrpSpPr/>
          <p:nvPr/>
        </p:nvGrpSpPr>
        <p:grpSpPr>
          <a:xfrm>
            <a:off x="2599554" y="920010"/>
            <a:ext cx="6477456" cy="5524388"/>
            <a:chOff x="2599554" y="920010"/>
            <a:chExt cx="6477456" cy="5524388"/>
          </a:xfrm>
        </p:grpSpPr>
        <p:pic>
          <p:nvPicPr>
            <p:cNvPr id="24" name="그림 23" descr="그림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99554" y="920010"/>
              <a:ext cx="6477456" cy="5524388"/>
            </a:xfrm>
            <a:prstGeom prst="rect">
              <a:avLst/>
            </a:prstGeom>
          </p:spPr>
        </p:pic>
        <p:sp>
          <p:nvSpPr>
            <p:cNvPr id="50" name="직사각형 49"/>
            <p:cNvSpPr/>
            <p:nvPr/>
          </p:nvSpPr>
          <p:spPr>
            <a:xfrm>
              <a:off x="2770188" y="3246475"/>
              <a:ext cx="5906268" cy="2321451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타원 1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17475" y="161705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403225" y="1582929"/>
            <a:ext cx="2022475" cy="15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지원신청주체 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단체명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대표자명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사업자번호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고유번호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확인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회원정보에서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불러와 자동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입력됨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27313" y="1984485"/>
            <a:ext cx="1169987" cy="2794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627312" y="2634599"/>
            <a:ext cx="3132820" cy="51475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3743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_1</a:t>
            </a:r>
          </a:p>
        </p:txBody>
      </p:sp>
      <p:sp>
        <p:nvSpPr>
          <p:cNvPr id="25" name="타원 24"/>
          <p:cNvSpPr/>
          <p:nvPr/>
        </p:nvSpPr>
        <p:spPr>
          <a:xfrm>
            <a:off x="2484438" y="187198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2484438" y="249172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5588" y="3478321"/>
            <a:ext cx="2228850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000" b="1" dirty="0" smtClean="0"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000" b="1" dirty="0" err="1" smtClean="0">
                <a:latin typeface="나눔고딕" pitchFamily="50" charset="-127"/>
                <a:ea typeface="나눔고딕" pitchFamily="50" charset="-127"/>
              </a:rPr>
              <a:t>휴폐업</a:t>
            </a:r>
            <a:r>
              <a:rPr lang="ko-KR" altLang="en-US" sz="1000" b="1" dirty="0" smtClean="0">
                <a:latin typeface="나눔고딕" pitchFamily="50" charset="-127"/>
                <a:ea typeface="나눔고딕" pitchFamily="50" charset="-127"/>
              </a:rPr>
              <a:t> 검증절차</a:t>
            </a:r>
            <a:r>
              <a:rPr lang="en-US" altLang="ko-KR" sz="1000" b="1" dirty="0" smtClean="0">
                <a:latin typeface="나눔고딕" pitchFamily="50" charset="-127"/>
                <a:ea typeface="나눔고딕" pitchFamily="50" charset="-127"/>
              </a:rPr>
              <a:t>&gt;</a:t>
            </a:r>
          </a:p>
          <a:p>
            <a:pPr>
              <a:defRPr/>
            </a:pPr>
            <a:r>
              <a:rPr lang="ko-KR" altLang="en-US" sz="850" b="1" dirty="0" err="1" smtClean="0">
                <a:latin typeface="나눔고딕" pitchFamily="50" charset="-127"/>
                <a:ea typeface="나눔고딕" pitchFamily="50" charset="-127"/>
              </a:rPr>
              <a:t>국세청홈택스와</a:t>
            </a:r>
            <a:r>
              <a:rPr lang="ko-KR" altLang="en-US" sz="850" b="1" dirty="0" smtClean="0">
                <a:latin typeface="나눔고딕" pitchFamily="50" charset="-127"/>
                <a:ea typeface="나눔고딕" pitchFamily="50" charset="-127"/>
              </a:rPr>
              <a:t> 연동되어 검증 절차 진행</a:t>
            </a:r>
            <a:endParaRPr lang="en-US" altLang="ko-KR" sz="85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사업자번호 혹은 고유번호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확인후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검증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버튼 클릭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-&gt;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국세청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홈택스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등록 여부 확인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결과내용 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확인후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b="1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닫기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클릭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검증결과 확인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검증결과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일치 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정상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b="1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사업중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검증결과 불일치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비정상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휴업 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or 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폐업 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or 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미등록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defRPr/>
            </a:pPr>
            <a:endParaRPr lang="en-US" altLang="ko-KR" sz="900" dirty="0" smtClean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*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결과 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비정상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의 경우 해당 단체 번호는  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휴폐업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미등록된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번호이므로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유효한 단체 번호로 </a:t>
            </a:r>
            <a:r>
              <a:rPr lang="en-US" altLang="ko-KR" sz="900" b="1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신규회원가입</a:t>
            </a:r>
            <a:r>
              <a:rPr lang="en-US" altLang="ko-KR" sz="900" b="1" dirty="0" smtClean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하여  로그인후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지원신청해야함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>
              <a:defRPr/>
            </a:pP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미검증시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지원신청서 제출불가 </a:t>
            </a:r>
            <a:endParaRPr lang="en-US" altLang="ko-KR" sz="900" dirty="0" smtClean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800" dirty="0" smtClean="0">
                <a:latin typeface="나눔고딕" pitchFamily="50" charset="-127"/>
                <a:ea typeface="나눔고딕" pitchFamily="50" charset="-127"/>
              </a:rPr>
              <a:t>단체 신규가입 진행절차 참고 </a:t>
            </a:r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p.20~31)</a:t>
            </a:r>
          </a:p>
          <a:p>
            <a:pPr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117475" y="237722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403225" y="2399144"/>
            <a:ext cx="2022475" cy="15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err="1" smtClean="0">
                <a:latin typeface="나눔고딕" pitchFamily="50" charset="-127"/>
                <a:ea typeface="나눔고딕" pitchFamily="50" charset="-127"/>
              </a:rPr>
              <a:t>휴폐업검증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b="1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사업자번호 혹은 고유번호 </a:t>
            </a: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확인후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검증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버튼 클릭하여 </a:t>
            </a: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휴폐업검증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절차 </a:t>
            </a: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진행후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검증정상완료</a:t>
            </a:r>
            <a:r>
              <a:rPr lang="en-US" altLang="ko-KR" sz="900" b="1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되어야   지원신청서 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최종제출이 가능함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>
              <a:defRPr/>
            </a:pP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국세청 </a:t>
            </a: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홈택스와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연동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8064388" y="2662974"/>
            <a:ext cx="474885" cy="229001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760132" y="2634599"/>
            <a:ext cx="2916324" cy="51475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5557223" y="249172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4" name="그림 33" descr="20200806_1343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9940" y="3356993"/>
            <a:ext cx="2820383" cy="1492820"/>
          </a:xfrm>
          <a:prstGeom prst="rect">
            <a:avLst/>
          </a:prstGeom>
          <a:ln w="254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직사각형 38"/>
          <p:cNvSpPr/>
          <p:nvPr/>
        </p:nvSpPr>
        <p:spPr>
          <a:xfrm>
            <a:off x="4443595" y="4545124"/>
            <a:ext cx="2602647" cy="114500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760132" y="2634599"/>
            <a:ext cx="2916324" cy="514751"/>
          </a:xfrm>
          <a:prstGeom prst="rect">
            <a:avLst/>
          </a:prstGeom>
          <a:noFill/>
          <a:ln w="31750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오른쪽 화살표 47"/>
          <p:cNvSpPr/>
          <p:nvPr/>
        </p:nvSpPr>
        <p:spPr>
          <a:xfrm rot="6551456" flipV="1">
            <a:off x="4430011" y="4930566"/>
            <a:ext cx="247891" cy="123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오른쪽 화살표 48"/>
          <p:cNvSpPr/>
          <p:nvPr/>
        </p:nvSpPr>
        <p:spPr>
          <a:xfrm rot="3863716" flipV="1">
            <a:off x="6910864" y="4918692"/>
            <a:ext cx="247891" cy="135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>
            <a:off x="7149395" y="5244188"/>
            <a:ext cx="216067" cy="216067"/>
          </a:xfrm>
          <a:prstGeom prst="ellips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N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4241906" y="5238061"/>
            <a:ext cx="216067" cy="216067"/>
          </a:xfrm>
          <a:prstGeom prst="ellipse">
            <a:avLst/>
          </a:prstGeom>
          <a:blipFill>
            <a:blip r:embed="rId4" cstate="print"/>
            <a:tile tx="0" ty="0" sx="100000" sy="100000" flip="none" algn="tl"/>
          </a:blip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Y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7" name="그림 36" descr="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0188" y="5460253"/>
            <a:ext cx="3043103" cy="756379"/>
          </a:xfrm>
          <a:prstGeom prst="rect">
            <a:avLst/>
          </a:prstGeom>
        </p:spPr>
      </p:pic>
      <p:pic>
        <p:nvPicPr>
          <p:cNvPr id="38" name="그림 37" descr="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4826" y="5454128"/>
            <a:ext cx="3073657" cy="7625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그림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9554" y="920010"/>
            <a:ext cx="6477456" cy="5524388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627313" y="3679866"/>
            <a:ext cx="2376734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694574" y="3682204"/>
            <a:ext cx="981882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478463" y="4417384"/>
            <a:ext cx="2262187" cy="24449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아래쪽 화살표 22"/>
          <p:cNvSpPr/>
          <p:nvPr/>
        </p:nvSpPr>
        <p:spPr>
          <a:xfrm rot="1020000">
            <a:off x="7735888" y="4027237"/>
            <a:ext cx="144462" cy="32385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3743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492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 dirty="0" smtClean="0">
                <a:latin typeface="나눔고딕" pitchFamily="50" charset="-127"/>
                <a:ea typeface="나눔고딕" pitchFamily="50" charset="-127"/>
              </a:rPr>
              <a:t>_2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414588" y="366010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88938" y="1226729"/>
            <a:ext cx="2016125" cy="2331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등록 소재지 확인 및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내정보방의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저장된 작성 정보를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자동으로 불러옴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개인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단체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회원가입시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등록소재지 정보 입력하면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내정보방에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자동으로 반영되며 지원신청서 페이지를 열어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확인시에도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자동으로 반영되어 있음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미 입력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되어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있을경우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소재지 변경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버튼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광역시도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시군구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선택하면 반영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필수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등록 하지 않으면 제출불가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107950" y="126876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1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개인정보 제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3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자에 대한 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문자메세지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수신에 동의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</a:t>
            </a: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소식지 수신에 동의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개인정보 제공에 동의해야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다음단계 진행 가능함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체크박스에   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5" name="타원 4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492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 dirty="0">
                <a:latin typeface="나눔고딕" pitchFamily="50" charset="-127"/>
                <a:ea typeface="나눔고딕" pitchFamily="50" charset="-127"/>
              </a:rPr>
              <a:t>_3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6186" y="1085668"/>
            <a:ext cx="6467627" cy="500267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627730" y="3212970"/>
            <a:ext cx="6120851" cy="259236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2555720" y="314096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그림 9" descr="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530" y="1988800"/>
            <a:ext cx="149559" cy="14402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DD264239-8B14-4B0F-BD29-1D0141A314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770" y="4454558"/>
            <a:ext cx="1445894" cy="1615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pic>
        <p:nvPicPr>
          <p:cNvPr id="29" name="그림 28" descr="2017-7-신청개요-4(주소검색1)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2000" y="2566804"/>
            <a:ext cx="3240000" cy="2962935"/>
          </a:xfrm>
          <a:prstGeom prst="rect">
            <a:avLst/>
          </a:prstGeom>
        </p:spPr>
      </p:pic>
      <p:pic>
        <p:nvPicPr>
          <p:cNvPr id="30" name="그림 29" descr="2017-7-신청개요-4(주소검색2)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4800" y="3499200"/>
            <a:ext cx="3240000" cy="2952626"/>
          </a:xfrm>
          <a:prstGeom prst="rect">
            <a:avLst/>
          </a:prstGeom>
        </p:spPr>
      </p:pic>
      <p:sp>
        <p:nvSpPr>
          <p:cNvPr id="2" name="타원 1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주소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2014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년부터는 새 주소를 사용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.</a:t>
            </a: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등록된 주소가 새 주소가 아니라면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주소입력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버튼을 이용하여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도로명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주소 클릭 후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새주소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를 검색하여 입력해야 함</a:t>
            </a:r>
          </a:p>
        </p:txBody>
      </p:sp>
      <p:sp>
        <p:nvSpPr>
          <p:cNvPr id="4" name="타원 3"/>
          <p:cNvSpPr/>
          <p:nvPr/>
        </p:nvSpPr>
        <p:spPr>
          <a:xfrm>
            <a:off x="107950" y="245516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88938" y="2455160"/>
            <a:ext cx="2094772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주소 찾기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검색 칸에 주소 입력 후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돋보기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클릭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조회 구분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도로명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도로명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반포대로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58</a:t>
            </a: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지번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지번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삼성동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25</a:t>
            </a: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건물명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건물명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독립기념관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921625" y="3238500"/>
            <a:ext cx="647700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022868" y="3048268"/>
            <a:ext cx="1744662" cy="180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57994" y="3048478"/>
            <a:ext cx="288000" cy="180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아래쪽 화살표 14"/>
          <p:cNvSpPr/>
          <p:nvPr/>
        </p:nvSpPr>
        <p:spPr>
          <a:xfrm rot="-1800000">
            <a:off x="5569685" y="3183945"/>
            <a:ext cx="144462" cy="7920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867400" y="4627900"/>
            <a:ext cx="2305050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432632" y="4984339"/>
            <a:ext cx="1800250" cy="17290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950576" y="5517898"/>
            <a:ext cx="540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391525" y="30257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5580140" y="458116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2814905" y="284437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579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492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 dirty="0">
                <a:latin typeface="나눔고딕" pitchFamily="50" charset="-127"/>
                <a:ea typeface="나눔고딕" pitchFamily="50" charset="-127"/>
              </a:rPr>
              <a:t>_4</a:t>
            </a:r>
          </a:p>
        </p:txBody>
      </p:sp>
      <p:sp>
        <p:nvSpPr>
          <p:cNvPr id="25" name="타원 24"/>
          <p:cNvSpPr/>
          <p:nvPr/>
        </p:nvSpPr>
        <p:spPr>
          <a:xfrm>
            <a:off x="107950" y="461328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TextBox 22"/>
          <p:cNvSpPr txBox="1">
            <a:spLocks noChangeArrowheads="1"/>
          </p:cNvSpPr>
          <p:nvPr/>
        </p:nvSpPr>
        <p:spPr bwMode="auto">
          <a:xfrm>
            <a:off x="323410" y="4613282"/>
            <a:ext cx="2034028" cy="140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상세주소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입력 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주소입력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</a:p>
          <a:p>
            <a:pPr>
              <a:defRPr/>
            </a:pPr>
            <a:endParaRPr lang="en-US" altLang="ko-KR" sz="105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각 방법에 따른 검색 후 새 주소를  </a:t>
            </a:r>
            <a:endParaRPr lang="en-US" altLang="ko-KR" sz="900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클릭하여 </a:t>
            </a:r>
            <a:r>
              <a:rPr lang="ko-KR" altLang="en-US" sz="900" b="1" u="sng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상세주소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입력 후 </a:t>
            </a:r>
            <a:endParaRPr lang="en-US" altLang="ko-KR" sz="900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 [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주소입력</a:t>
            </a: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클릭하면 자동 반영</a:t>
            </a:r>
            <a:endParaRPr lang="en-US" altLang="ko-KR" sz="900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우측 화면 예시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나주시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빛가람로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640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검색</a:t>
            </a:r>
          </a:p>
        </p:txBody>
      </p:sp>
      <p:sp>
        <p:nvSpPr>
          <p:cNvPr id="27" name="타원 26"/>
          <p:cNvSpPr/>
          <p:nvPr/>
        </p:nvSpPr>
        <p:spPr>
          <a:xfrm>
            <a:off x="6190724" y="4848946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6677542" y="550866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76803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492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 dirty="0">
                <a:latin typeface="나눔고딕" pitchFamily="50" charset="-127"/>
                <a:ea typeface="나눔고딕" pitchFamily="50" charset="-127"/>
              </a:rPr>
              <a:t>_5</a:t>
            </a:r>
          </a:p>
        </p:txBody>
      </p:sp>
      <p:sp>
        <p:nvSpPr>
          <p:cNvPr id="4" name="타원 3"/>
          <p:cNvSpPr/>
          <p:nvPr/>
        </p:nvSpPr>
        <p:spPr>
          <a:xfrm>
            <a:off x="107950" y="458136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88938" y="4581368"/>
            <a:ext cx="19700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사업장소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국내의 경우 광역시도 및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시군구를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선택하고 상세장소를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사업장소가 미정일 경우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</a:t>
            </a: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‘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확정여부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’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를 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‘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미정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’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으로 체크 후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예상 사업장소로 입력 필요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사업담당자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회원정보에서 가져오기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혹은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공식연락처에서 가져오기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를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선택하면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편리하게 자동입력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07950" y="227684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388938" y="2276840"/>
            <a:ext cx="2043112" cy="9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신청사업명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지원신청자가 추진 할 사업의 제목을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연극의 경우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공연제목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예술이 세상을 바꾼다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7950" y="364503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88938" y="3645030"/>
            <a:ext cx="19685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실 사업기간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실제 사업이 진행되는 기간을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555875" y="2636838"/>
            <a:ext cx="6048000" cy="129698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555875" y="3982688"/>
            <a:ext cx="5545138" cy="2381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55875" y="4287488"/>
            <a:ext cx="3816350" cy="2397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724400" y="4327736"/>
            <a:ext cx="166688" cy="1746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124575" y="4330911"/>
            <a:ext cx="166688" cy="1746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555875" y="4605199"/>
            <a:ext cx="6045200" cy="9334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2441200" y="462163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441200" y="24939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441200" y="39560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2441200" y="427852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635375" y="2706898"/>
            <a:ext cx="3024188" cy="255588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23410" y="1079500"/>
            <a:ext cx="2035615" cy="1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총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소요액과 </a:t>
            </a: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신청액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총소요액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사업에 소요되는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총 사업비 작성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보조금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+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자부담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신청액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해당 주관기관에 신청하는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금액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작성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268186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23410" y="2681860"/>
            <a:ext cx="2108640" cy="15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심의분야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선택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신청 사업의 세부분야 및 신청사업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유형 선택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세부분야만 선택 가능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분야는 수정 불가</a:t>
            </a:r>
            <a:endParaRPr lang="en-US" altLang="ko-KR" sz="900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분야는 처음에 선택하여 작성하므로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분야 수정을 원할 경우 신청서 삭제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후 다시 작성 필요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469902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4699025"/>
            <a:ext cx="19685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해당 내용 작성 후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저장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하기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77833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9492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1200" b="1" dirty="0">
                <a:latin typeface="나눔고딕" pitchFamily="50" charset="-127"/>
                <a:ea typeface="나눔고딕" pitchFamily="50" charset="-127"/>
              </a:rPr>
              <a:t>_6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555875" y="3704223"/>
            <a:ext cx="2879725" cy="10541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695950" y="4932203"/>
            <a:ext cx="2879725" cy="3206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627313" y="5258329"/>
            <a:ext cx="2984500" cy="3222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414588" y="356452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5508625" y="468931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513013" y="5132916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113338" y="1341438"/>
            <a:ext cx="692150" cy="2460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4876800" y="13239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사업운영계획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18462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18669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사업목적 및 기획의도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07950" y="263842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388938" y="2659063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세부사업내용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07950" y="34242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88938" y="3444875"/>
            <a:ext cx="197008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완료 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클릭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저장 완료 후 상태가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작성해주세요 </a:t>
            </a:r>
            <a:r>
              <a:rPr lang="en-US" altLang="ko-KR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으로 바뀜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639870" y="2200695"/>
            <a:ext cx="1152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743200" y="2962275"/>
            <a:ext cx="4876800" cy="1368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200" y="4564350"/>
            <a:ext cx="4876800" cy="12954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667000" y="2453587"/>
            <a:ext cx="1981200" cy="215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3511550" y="20320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598738" y="288772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598738" y="446301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8868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050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사업운영계획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113338" y="1341438"/>
            <a:ext cx="692150" cy="2460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4876800" y="13239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0" y="997200"/>
            <a:ext cx="6120000" cy="5435090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수입예산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163236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251400" y="1632365"/>
            <a:ext cx="223303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금액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우측 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도움말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참조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예시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] </a:t>
            </a:r>
          </a:p>
          <a:p>
            <a:pPr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총 소요액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: 1000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만원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b="1" dirty="0" err="1">
                <a:latin typeface="나눔고딕" pitchFamily="50" charset="-127"/>
                <a:ea typeface="나눔고딕" pitchFamily="50" charset="-127"/>
              </a:rPr>
              <a:t>지원신청액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: 700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만원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주관기관에 신청하고자 하는 금액을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입력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비율은 자동 계산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확정여부는 수입예산이 확정 된 경우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에는 확정을 선택하고 미정인 경우에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는 미정을 선택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지원금 부분은 확정여부 미정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수입예산의 금액은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원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”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단위로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입력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자부담이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있는 사업의 경우 단체의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자체 자금 입력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합계는 시스템에서 입력한 항목을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자동 계산하여 반영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07950" y="542503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388938" y="5425032"/>
            <a:ext cx="197008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완료 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클릭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저장 완료 후 상태가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작성해주세요 </a:t>
            </a:r>
            <a:r>
              <a:rPr lang="en-US" altLang="ko-KR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으로 바뀜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716463" y="2034614"/>
            <a:ext cx="1079500" cy="2794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4502150" y="1928251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581458" y="3112494"/>
            <a:ext cx="3816350" cy="2794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99021" y="3857175"/>
            <a:ext cx="4392613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807730" y="5638709"/>
            <a:ext cx="4392613" cy="1809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807730" y="5853021"/>
            <a:ext cx="4392613" cy="17938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846072" y="2458853"/>
            <a:ext cx="5758488" cy="385054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177609" y="1240565"/>
            <a:ext cx="585788" cy="2460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771775" y="23510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4896622" y="122310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9891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수입예산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983247" y="2601985"/>
            <a:ext cx="431410" cy="20739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330450" y="906463"/>
            <a:ext cx="176213" cy="558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4515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1050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지원신청절차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773113" y="4292600"/>
          <a:ext cx="7848600" cy="1945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2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313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7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① 시스템 접속</a:t>
                      </a:r>
                      <a:endParaRPr lang="en-US" altLang="ko-KR" sz="1100" b="1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http://</a:t>
                      </a:r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www.ncas.or.kr</a:t>
                      </a:r>
                    </a:p>
                  </a:txBody>
                  <a:tcPr marL="91434" marR="91434" marT="45707" marB="45707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② 로그인</a:t>
                      </a:r>
                      <a:endParaRPr lang="en-US" altLang="ko-KR" sz="1100" b="1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</a:rPr>
                        <a:t>아이디</a:t>
                      </a:r>
                      <a:r>
                        <a:rPr lang="en-US" altLang="ko-KR" sz="1100" dirty="0">
                          <a:latin typeface="나눔고딕" pitchFamily="50" charset="-127"/>
                          <a:ea typeface="나눔고딕" pitchFamily="50" charset="-127"/>
                        </a:rPr>
                        <a:t>/</a:t>
                      </a: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</a:rPr>
                        <a:t>비밀번호 입력  </a:t>
                      </a:r>
                      <a:r>
                        <a:rPr lang="en-US" altLang="ko-KR" sz="1100" dirty="0">
                          <a:latin typeface="나눔고딕" pitchFamily="50" charset="-127"/>
                          <a:ea typeface="나눔고딕" pitchFamily="50" charset="-127"/>
                        </a:rPr>
                        <a:t>-</a:t>
                      </a: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</a:rPr>
                        <a:t> 주관기관 선택</a:t>
                      </a:r>
                      <a:endParaRPr lang="en-US" altLang="ko-KR" sz="1100" dirty="0"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1434" marR="91434" marT="45707" marB="45707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00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③ 메인 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&gt;</a:t>
                      </a:r>
                      <a:r>
                        <a:rPr lang="en-US" altLang="ko-KR" sz="1100" b="1" baseline="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 </a:t>
                      </a:r>
                      <a:r>
                        <a:rPr lang="ko-KR" altLang="en-US" sz="1100" b="1" baseline="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진행절차 </a:t>
                      </a:r>
                      <a:r>
                        <a:rPr lang="en-US" altLang="ko-KR" sz="1100" b="1" baseline="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&gt;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 </a:t>
                      </a: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지원신청</a:t>
                      </a:r>
                      <a:endParaRPr lang="en-US" altLang="ko-KR" sz="1100" b="1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메인 화면  </a:t>
                      </a:r>
                      <a:r>
                        <a:rPr lang="en-US" altLang="ko-KR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&gt; </a:t>
                      </a: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지원신청 </a:t>
                      </a:r>
                      <a:r>
                        <a:rPr lang="en-US" altLang="ko-KR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&gt; </a:t>
                      </a: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지원관리 </a:t>
                      </a:r>
                      <a:r>
                        <a:rPr lang="en-US" altLang="ko-KR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&gt; </a:t>
                      </a:r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지원가능사업</a:t>
                      </a:r>
                      <a:endParaRPr lang="en-US" altLang="ko-KR" sz="1100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④ 지원가능 사업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 </a:t>
                      </a: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목록</a:t>
                      </a:r>
                      <a:endParaRPr lang="en-US" altLang="ko-KR" sz="1100" b="1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tc>
                  <a:txBody>
                    <a:bodyPr/>
                    <a:lstStyle/>
                    <a:p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지원가능사업목록에서 지원 할 사업 선택 후 우측의 분야에서 </a:t>
                      </a:r>
                      <a:endParaRPr lang="en-US" altLang="ko-KR" sz="1100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  <a:p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심의 받을 분야 버튼 클릭하여 신청사업 선택</a:t>
                      </a:r>
                      <a:endParaRPr lang="en-US" altLang="ko-KR" sz="1100" b="1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</a:txBody>
                  <a:tcPr marL="91434" marR="91434" marT="45707" marB="45707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7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⑤ 지원신청서 작성 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/ </a:t>
                      </a: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제출</a:t>
                      </a:r>
                    </a:p>
                  </a:txBody>
                  <a:tcPr marL="91434" marR="91434" marT="45707" marB="45707" anchor="ctr"/>
                </a:tc>
                <a:tc>
                  <a:txBody>
                    <a:bodyPr/>
                    <a:lstStyle/>
                    <a:p>
                      <a:r>
                        <a:rPr lang="ko-KR" altLang="en-US" sz="1100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주관기관에서 요구하는 항목을 단계별로 작성하여 최종제출</a:t>
                      </a:r>
                      <a:endParaRPr lang="en-US" altLang="ko-KR" sz="1100" dirty="0">
                        <a:latin typeface="나눔고딕" pitchFamily="50" charset="-127"/>
                        <a:ea typeface="나눔고딕" pitchFamily="50" charset="-127"/>
                        <a:cs typeface="조선일보명조"/>
                      </a:endParaRPr>
                    </a:p>
                    <a:p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『</a:t>
                      </a: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지원신청서 작성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/</a:t>
                      </a:r>
                      <a:r>
                        <a:rPr lang="ko-KR" altLang="en-US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최종제출</a:t>
                      </a:r>
                      <a:r>
                        <a:rPr lang="en-US" altLang="ko-KR" sz="1100" b="1" dirty="0">
                          <a:latin typeface="나눔고딕" pitchFamily="50" charset="-127"/>
                          <a:ea typeface="나눔고딕" pitchFamily="50" charset="-127"/>
                          <a:cs typeface="조선일보명조"/>
                        </a:rPr>
                        <a:t>』</a:t>
                      </a:r>
                    </a:p>
                  </a:txBody>
                  <a:tcPr marL="91434" marR="91434" marT="45707" marB="45707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모서리가 둥근 직사각형 5"/>
          <p:cNvSpPr/>
          <p:nvPr/>
        </p:nvSpPr>
        <p:spPr>
          <a:xfrm>
            <a:off x="960438" y="1196975"/>
            <a:ext cx="2159000" cy="50323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➊ 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국가문화예술지원시스템 접속</a:t>
            </a:r>
            <a:endParaRPr lang="en-US" altLang="ko-KR" sz="1000" b="1" dirty="0">
              <a:latin typeface="나눔고딕" pitchFamily="50" charset="-127"/>
              <a:ea typeface="나눔고딕" pitchFamily="50" charset="-127"/>
            </a:endParaRPr>
          </a:p>
          <a:p>
            <a:pPr algn="ctr"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</a:rPr>
              <a:t>www.ncas.or.kr</a:t>
            </a:r>
            <a:endParaRPr lang="ko-KR" altLang="en-US" sz="1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760663" y="1770063"/>
            <a:ext cx="1439862" cy="503237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➋  로그인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840163" y="2346325"/>
            <a:ext cx="1439862" cy="503238"/>
          </a:xfrm>
          <a:prstGeom prst="roundRect">
            <a:avLst/>
          </a:prstGeo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➌ 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메인 </a:t>
            </a:r>
            <a:r>
              <a:rPr lang="en-US" altLang="ko-KR" sz="1000" b="1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지원신청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4919663" y="2922588"/>
            <a:ext cx="1800225" cy="503237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➍ 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지원가능 사업목록 </a:t>
            </a:r>
            <a:endParaRPr lang="en-US" altLang="ko-KR" sz="1000" b="1" dirty="0">
              <a:latin typeface="나눔고딕" pitchFamily="50" charset="-127"/>
              <a:ea typeface="나눔고딕" pitchFamily="50" charset="-127"/>
            </a:endParaRPr>
          </a:p>
          <a:p>
            <a:pPr algn="ctr">
              <a:defRPr/>
            </a:pPr>
            <a:r>
              <a:rPr lang="en-US" altLang="ko-KR" sz="1000" b="1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분야  선택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6361113" y="3506788"/>
            <a:ext cx="1800225" cy="503237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000" dirty="0">
                <a:latin typeface="나눔고딕" pitchFamily="50" charset="-127"/>
                <a:ea typeface="나눔고딕" pitchFamily="50" charset="-127"/>
              </a:rPr>
              <a:t>➎  </a:t>
            </a:r>
            <a:r>
              <a:rPr lang="ko-KR" altLang="en-US" sz="1000" b="1" dirty="0">
                <a:latin typeface="나눔고딕" pitchFamily="50" charset="-127"/>
                <a:ea typeface="나눔고딕" pitchFamily="50" charset="-127"/>
              </a:rPr>
              <a:t>지원신청서 작성 후 제출</a:t>
            </a:r>
          </a:p>
        </p:txBody>
      </p:sp>
      <p:grpSp>
        <p:nvGrpSpPr>
          <p:cNvPr id="64541" name="그룹 24"/>
          <p:cNvGrpSpPr>
            <a:grpSpLocks/>
          </p:cNvGrpSpPr>
          <p:nvPr/>
        </p:nvGrpSpPr>
        <p:grpSpPr bwMode="auto">
          <a:xfrm>
            <a:off x="1985963" y="1735138"/>
            <a:ext cx="692150" cy="449262"/>
            <a:chOff x="1924882" y="1735264"/>
            <a:chExt cx="692636" cy="449282"/>
          </a:xfrm>
        </p:grpSpPr>
        <p:sp>
          <p:nvSpPr>
            <p:cNvPr id="11" name="오른쪽 화살표 10"/>
            <p:cNvSpPr/>
            <p:nvPr/>
          </p:nvSpPr>
          <p:spPr>
            <a:xfrm>
              <a:off x="2005901" y="1968636"/>
              <a:ext cx="611617" cy="215910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924882" y="1735264"/>
              <a:ext cx="108026" cy="3953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64542" name="그룹 29"/>
          <p:cNvGrpSpPr>
            <a:grpSpLocks/>
          </p:cNvGrpSpPr>
          <p:nvPr/>
        </p:nvGrpSpPr>
        <p:grpSpPr bwMode="auto">
          <a:xfrm>
            <a:off x="4459288" y="2879725"/>
            <a:ext cx="431800" cy="433388"/>
            <a:chOff x="4399100" y="2888960"/>
            <a:chExt cx="432000" cy="432030"/>
          </a:xfrm>
        </p:grpSpPr>
        <p:sp>
          <p:nvSpPr>
            <p:cNvPr id="23" name="오른쪽 화살표 22"/>
            <p:cNvSpPr/>
            <p:nvPr/>
          </p:nvSpPr>
          <p:spPr>
            <a:xfrm>
              <a:off x="4399100" y="3105767"/>
              <a:ext cx="432000" cy="215223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4399100" y="2888960"/>
              <a:ext cx="108000" cy="32441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64543" name="그룹 28"/>
          <p:cNvGrpSpPr>
            <a:grpSpLocks/>
          </p:cNvGrpSpPr>
          <p:nvPr/>
        </p:nvGrpSpPr>
        <p:grpSpPr bwMode="auto">
          <a:xfrm>
            <a:off x="5784850" y="3465513"/>
            <a:ext cx="503238" cy="449262"/>
            <a:chOff x="5724220" y="3473666"/>
            <a:chExt cx="504000" cy="449282"/>
          </a:xfrm>
        </p:grpSpPr>
        <p:sp>
          <p:nvSpPr>
            <p:cNvPr id="27" name="오른쪽 화살표 26"/>
            <p:cNvSpPr/>
            <p:nvPr/>
          </p:nvSpPr>
          <p:spPr>
            <a:xfrm>
              <a:off x="5724220" y="3707038"/>
              <a:ext cx="504000" cy="215910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724220" y="3473666"/>
              <a:ext cx="108113" cy="3953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64544" name="그룹 30"/>
          <p:cNvGrpSpPr>
            <a:grpSpLocks/>
          </p:cNvGrpSpPr>
          <p:nvPr/>
        </p:nvGrpSpPr>
        <p:grpSpPr bwMode="auto">
          <a:xfrm>
            <a:off x="3370263" y="2314575"/>
            <a:ext cx="431800" cy="431800"/>
            <a:chOff x="4399100" y="2888960"/>
            <a:chExt cx="432000" cy="432030"/>
          </a:xfrm>
        </p:grpSpPr>
        <p:sp>
          <p:nvSpPr>
            <p:cNvPr id="32" name="오른쪽 화살표 31"/>
            <p:cNvSpPr/>
            <p:nvPr/>
          </p:nvSpPr>
          <p:spPr>
            <a:xfrm>
              <a:off x="4399100" y="3104975"/>
              <a:ext cx="432000" cy="21601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399100" y="2888960"/>
              <a:ext cx="108000" cy="32402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고딕" pitchFamily="50" charset="-127"/>
                <a:ea typeface="나눔고딕" pitchFamily="50" charset="-127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8429"/>
          <a:stretch/>
        </p:blipFill>
        <p:spPr>
          <a:xfrm>
            <a:off x="2844000" y="997200"/>
            <a:ext cx="5760000" cy="318981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644" b="17013"/>
          <a:stretch/>
        </p:blipFill>
        <p:spPr>
          <a:xfrm>
            <a:off x="2844000" y="4464000"/>
            <a:ext cx="5760000" cy="1931760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지출예산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07950" y="17033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251400" y="1703388"/>
            <a:ext cx="223303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지출예산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입력 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우측 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도움말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참조</a:t>
            </a:r>
            <a:endParaRPr lang="en-US" altLang="ko-KR" sz="900" b="1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예시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] </a:t>
            </a:r>
          </a:p>
          <a:p>
            <a:pPr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총 소요액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: 1000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만원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b="1" dirty="0" err="1">
                <a:latin typeface="나눔고딕" pitchFamily="50" charset="-127"/>
                <a:ea typeface="나눔고딕" pitchFamily="50" charset="-127"/>
              </a:rPr>
              <a:t>지원신청액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: 700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만원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지출총금액과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지원신청액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합계는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수입예산의 작성 금액과 일치해야 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행추가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버튼을 클릭하여 행을 추가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항목열을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클릭하여 항목을 선택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산출근거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지출총금액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지원신청액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지출총금액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중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보조금에서 사용하고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자 하는 금액을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지원신청액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부분에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입력 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지원신청액의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합계는 수입예산에서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작성한 신청 보조금액과 일치해야 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07950" y="542503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88938" y="5425033"/>
            <a:ext cx="1970087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완료 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클릭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저장 완료 후 상태가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작성해주세요 </a:t>
            </a:r>
            <a:r>
              <a:rPr lang="en-US" altLang="ko-KR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으로 바뀜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005138" y="3212970"/>
            <a:ext cx="2791032" cy="93675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572000" y="3221038"/>
            <a:ext cx="3424238" cy="16033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265299" y="2754523"/>
            <a:ext cx="981075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987675" y="4680016"/>
            <a:ext cx="5040313" cy="1143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278563" y="6090712"/>
            <a:ext cx="1784350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843213" y="2428875"/>
            <a:ext cx="5616575" cy="39719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701925" y="22764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아래쪽 화살표 22"/>
          <p:cNvSpPr/>
          <p:nvPr/>
        </p:nvSpPr>
        <p:spPr>
          <a:xfrm>
            <a:off x="5580063" y="4242066"/>
            <a:ext cx="144462" cy="28733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0918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지출예산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168900" y="1214438"/>
            <a:ext cx="585788" cy="2460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887913" y="11969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618296" y="1954213"/>
            <a:ext cx="1079500" cy="2794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5403983" y="18478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49716" y="2501510"/>
            <a:ext cx="431410" cy="20739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10-지출예산-미입력.bmp"/>
          <p:cNvPicPr>
            <a:picLocks noChangeAspect="1"/>
          </p:cNvPicPr>
          <p:nvPr/>
        </p:nvPicPr>
        <p:blipFill>
          <a:blip r:embed="rId2" cstate="print"/>
          <a:srcRect l="2409" t="44992" r="6182" b="37283"/>
          <a:stretch>
            <a:fillRect/>
          </a:stretch>
        </p:blipFill>
        <p:spPr>
          <a:xfrm>
            <a:off x="2844000" y="997200"/>
            <a:ext cx="5281200" cy="792110"/>
          </a:xfrm>
          <a:prstGeom prst="rect">
            <a:avLst/>
          </a:prstGeom>
        </p:spPr>
      </p:pic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3059790" y="2068513"/>
          <a:ext cx="5308078" cy="4312901"/>
        </p:xfrm>
        <a:graphic>
          <a:graphicData uri="http://schemas.openxmlformats.org/drawingml/2006/table">
            <a:tbl>
              <a:tblPr/>
              <a:tblGrid>
                <a:gridCol w="729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87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001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7628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목</a:t>
                      </a: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세목</a:t>
                      </a: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항목</a:t>
                      </a: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12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인건비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보수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인건비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임직원 보수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인턴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계약직 등 급여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526">
                <a:tc rowSpan="13"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운영비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일반수용비</a:t>
                      </a:r>
                      <a:endParaRPr lang="ko-KR" altLang="en-US" sz="75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kern="1200" dirty="0" err="1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용역비</a:t>
                      </a:r>
                      <a:r>
                        <a:rPr lang="ko-KR" altLang="en-US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기획사</a:t>
                      </a:r>
                      <a:r>
                        <a:rPr lang="en-US" altLang="ko-KR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대행사 등 외부업체 </a:t>
                      </a:r>
                      <a:r>
                        <a:rPr lang="ko-KR" altLang="en-US" sz="750" kern="1200" dirty="0" err="1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아웃소싱</a:t>
                      </a:r>
                      <a:r>
                        <a:rPr lang="ko-KR" altLang="en-US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 비용</a:t>
                      </a:r>
                      <a:r>
                        <a:rPr lang="en-US" altLang="ko-KR" sz="750" kern="1200" dirty="0">
                          <a:solidFill>
                            <a:schemeClr val="tx1"/>
                          </a:solidFill>
                          <a:latin typeface="나눔고딕" pitchFamily="50" charset="-127"/>
                          <a:ea typeface="나눔고딕" pitchFamily="50" charset="-127"/>
                          <a:cs typeface="+mn-cs"/>
                        </a:rPr>
                        <a:t>)</a:t>
                      </a:r>
                      <a:endParaRPr lang="en-US" altLang="ko-KR" sz="75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사례비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출연료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심사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자문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홍보 및 마케팅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인쇄물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홍보물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광고비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제작비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영상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음악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무대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소품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의상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액자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악보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수선비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영상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음악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무대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소품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의상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액자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악보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재료비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미술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사진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발간비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작품집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기타운영비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사업 운영에 소요되는 기타 비용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원천세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원천징수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수수료</a:t>
                      </a:r>
                      <a:endParaRPr lang="en-US" altLang="ko-KR" sz="75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공공요금 및 제세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공공요금및제세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부가세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우편료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조선일보명조" pitchFamily="18" charset="-127"/>
                        <a:ea typeface="조선일보명조" pitchFamily="18" charset="-127"/>
                        <a:cs typeface="조선일보명조" pitchFamily="18" charset="-127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임차료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대관료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공연장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전시장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회의장 등 사용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부대시설 사용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임차료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장비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소품 </a:t>
                      </a:r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대여비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06526">
                <a:tc rowSpan="2">
                  <a:txBody>
                    <a:bodyPr/>
                    <a:lstStyle/>
                    <a:p>
                      <a:pPr marL="0" marR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여비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국내여비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[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국내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]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교통 및 </a:t>
                      </a:r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체제비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항공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숙박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운송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06526">
                <a:tc v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국외여비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[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국외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]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교통 및 </a:t>
                      </a:r>
                      <a:r>
                        <a:rPr lang="ko-KR" altLang="en-US" sz="750" b="0" i="0" u="none" strike="noStrike" dirty="0" err="1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체제비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항공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숙박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운송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0652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업무추진비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사업추진비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사업 추진비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(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간담회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, </a:t>
                      </a:r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식대 등</a:t>
                      </a:r>
                      <a:r>
                        <a:rPr lang="en-US" altLang="ko-KR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)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0652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연구보조비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연구개발비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연구개발비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0652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민간이전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민간경상보조</a:t>
                      </a: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민간이전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06526">
                <a:tc>
                  <a:txBody>
                    <a:bodyPr/>
                    <a:lstStyle/>
                    <a:p>
                      <a:pPr algn="l" fontAlgn="b"/>
                      <a:endParaRPr lang="ko-KR" altLang="en-US" sz="75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750" b="0" i="0" u="none" strike="noStrike" dirty="0">
                        <a:solidFill>
                          <a:srgbClr val="000000"/>
                        </a:solidFill>
                        <a:latin typeface="나눔고딕" pitchFamily="50" charset="-127"/>
                        <a:ea typeface="나눔고딕" pitchFamily="50" charset="-127"/>
                        <a:cs typeface="조선일보명조" pitchFamily="18" charset="-127"/>
                      </a:endParaRPr>
                    </a:p>
                  </a:txBody>
                  <a:tcPr marL="91426" marR="91426" marT="45713" marB="457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50" b="0" i="0" u="none" strike="noStrike" dirty="0">
                          <a:solidFill>
                            <a:srgbClr val="000000"/>
                          </a:solidFill>
                          <a:latin typeface="나눔고딕" pitchFamily="50" charset="-127"/>
                          <a:ea typeface="나눔고딕" pitchFamily="50" charset="-127"/>
                          <a:cs typeface="조선일보명조" pitchFamily="18" charset="-127"/>
                        </a:rPr>
                        <a:t>포상금 등</a:t>
                      </a:r>
                    </a:p>
                  </a:txBody>
                  <a:tcPr marL="91426" marR="91426" marT="45713" marB="4571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81922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지출예산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388938" y="1093788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지출예산의  항목 상세내역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714932" y="2252395"/>
            <a:ext cx="3708000" cy="41148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2555875" y="20208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0" name="줄무늬가 있는 오른쪽 화살표 29"/>
          <p:cNvSpPr>
            <a:spLocks noChangeAspect="1"/>
          </p:cNvSpPr>
          <p:nvPr/>
        </p:nvSpPr>
        <p:spPr>
          <a:xfrm rot="13552714">
            <a:off x="4239419" y="1861879"/>
            <a:ext cx="538162" cy="30480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103562" y="1196974"/>
            <a:ext cx="2548587" cy="64780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사업성과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예측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)]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188416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1884164"/>
            <a:ext cx="2095500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사업성과 관련 사항 예측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이 단계는 사업 성과에 대해 예측되는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내용을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82961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162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사업성과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예측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697956" y="2200695"/>
            <a:ext cx="1152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569636" y="20320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555925" y="2636891"/>
            <a:ext cx="6264665" cy="345648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843760" y="3192716"/>
            <a:ext cx="4591050" cy="18542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483710" y="249287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107950" y="301350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TextBox 22"/>
          <p:cNvSpPr txBox="1">
            <a:spLocks noChangeArrowheads="1"/>
          </p:cNvSpPr>
          <p:nvPr/>
        </p:nvSpPr>
        <p:spPr bwMode="auto">
          <a:xfrm>
            <a:off x="323410" y="3013502"/>
            <a:ext cx="21603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기대되는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사업성과 및 해당분야</a:t>
            </a: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발전에의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/>
              </a:rPr>
              <a:t>기여도와 파급효과</a:t>
            </a: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사업을 시행으로 기대되는 성과 및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 시행 후 해당분야 발전에의 기여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도와 파급효과 부분을 예측하여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2627730" y="30689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82961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162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사업성과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예측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555925" y="2599716"/>
            <a:ext cx="6264665" cy="3384469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699740" y="2983385"/>
            <a:ext cx="5904820" cy="289395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2483710" y="27089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107950" y="226079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323410" y="2260794"/>
            <a:ext cx="2161028" cy="260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일자리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창출성과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b="1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 우측 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도움말</a:t>
            </a: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  <a:cs typeface="조선일보명조"/>
              </a:rPr>
              <a:t>참조</a:t>
            </a:r>
            <a:endParaRPr lang="en-US" altLang="ko-KR" sz="900" b="1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사업 시행으로 창출될 일자리에 대해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예측하여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고용 유형에 따라 각각 입력하며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한 고용유형에 다수 경우의 입력이 필요할 경우 평균값으로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주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5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일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40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시간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토요일 무급휴일 기준</a:t>
            </a:r>
          </a:p>
          <a:p>
            <a:pPr>
              <a:buFontTx/>
              <a:buChar char="-"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고용 기간은 소수점 이하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자리 표기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가능</a:t>
            </a:r>
          </a:p>
          <a:p>
            <a:pPr>
              <a:buFontTx/>
              <a:buChar char="-"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고용대상의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"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청년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"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은 만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29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세 이하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만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30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세 이상은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"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일반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"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으로 구분</a:t>
            </a:r>
          </a:p>
          <a:p>
            <a:pPr>
              <a:buFontTx/>
              <a:buChar char="-"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연간 고용인원은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0.1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이상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명으로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표기함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35" name="타원 34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사업성과 관련 사항 예측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이 단계는 사업 성과에 대해 예측되는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내용을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2483710" y="24231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697956" y="2200695"/>
            <a:ext cx="1152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129605" y="2741324"/>
            <a:ext cx="431410" cy="20739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sp>
        <p:nvSpPr>
          <p:cNvPr id="7" name="타원 6"/>
          <p:cNvSpPr/>
          <p:nvPr/>
        </p:nvSpPr>
        <p:spPr>
          <a:xfrm>
            <a:off x="107950" y="412885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388938" y="4128853"/>
            <a:ext cx="1970087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완료 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클릭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저장 완료 후 상태가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작성해주세요 </a:t>
            </a:r>
            <a:r>
              <a:rPr lang="en-US" altLang="ko-KR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작성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으로 바뀜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2961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162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사업성과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예측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9" name="타원 8"/>
          <p:cNvSpPr/>
          <p:nvPr/>
        </p:nvSpPr>
        <p:spPr>
          <a:xfrm>
            <a:off x="107950" y="2266296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88938" y="2266296"/>
            <a:ext cx="2095500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계량적 결과예측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발표 작품 수부터 관람객수까지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해당되는 부분의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계량적인 결과를 예측하여 입력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교육 사업이 아닐 경우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우측의 유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/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무료 관람객 부분까지만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사업성과 관련 사항 예측 입력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이 단계는 사업 성과에 대해 예측되는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내용을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555925" y="2636891"/>
            <a:ext cx="6264665" cy="3384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673862" y="2924930"/>
            <a:ext cx="5904820" cy="208829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483710" y="278091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483710" y="24231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697956" y="2200695"/>
            <a:ext cx="1152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147784" y="1340749"/>
            <a:ext cx="612000" cy="24606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908072" y="132328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pic>
        <p:nvPicPr>
          <p:cNvPr id="26" name="그림 25" descr="12-첨부파일-1-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100" y="4108499"/>
            <a:ext cx="3387600" cy="2353547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첨부파일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17208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251400" y="1720850"/>
            <a:ext cx="2160013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유의사항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파일첨부 및 제출 요령 확인</a:t>
            </a: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및 기타제출 서류 확인</a:t>
            </a: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지원신청서는 주관기관에서 양식을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게시한 경우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상단의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및 </a:t>
            </a:r>
            <a:endParaRPr lang="en-US" altLang="ko-KR" sz="900" b="1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작성안내 파일 </a:t>
            </a:r>
            <a:r>
              <a:rPr lang="ko-KR" altLang="en-US" sz="900" b="1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내려받기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를 클릭하여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파일 작성 후 작성한 파일을 첨부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34305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3430588"/>
            <a:ext cx="1970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파일추가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버튼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7950" y="42370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88938" y="4237038"/>
            <a:ext cx="197008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열린 창에서 첨부할 파일 선택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후 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열기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버튼 클릭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628173" y="2651763"/>
            <a:ext cx="6051527" cy="137990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770138" y="5252141"/>
            <a:ext cx="684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228230" y="4626422"/>
            <a:ext cx="577850" cy="1809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478931" y="6187218"/>
            <a:ext cx="540000" cy="198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483710" y="25217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619104" y="498475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7317006" y="597131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3989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첨부파일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_1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7634086" y="2200695"/>
            <a:ext cx="1152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642731" y="1917700"/>
            <a:ext cx="2160000" cy="252000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7505766" y="218970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810" b="10125"/>
          <a:stretch/>
        </p:blipFill>
        <p:spPr>
          <a:xfrm>
            <a:off x="2520000" y="4509150"/>
            <a:ext cx="6480000" cy="190858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372" b="14713"/>
          <a:stretch/>
        </p:blipFill>
        <p:spPr>
          <a:xfrm>
            <a:off x="2520000" y="1080000"/>
            <a:ext cx="6480000" cy="3204754"/>
          </a:xfrm>
          <a:prstGeom prst="rect">
            <a:avLst/>
          </a:prstGeom>
        </p:spPr>
      </p:pic>
      <p:pic>
        <p:nvPicPr>
          <p:cNvPr id="27" name="그림 26" descr="12-첨부파일-3(파일전송완료)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590" y="3042875"/>
            <a:ext cx="3096000" cy="1178235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95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첨부할 파일 확인 후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파일전송 시작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19129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1912938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파일전송 완료 메시지 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07950" y="26844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388938" y="2684463"/>
            <a:ext cx="197008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파일목록 </a:t>
            </a: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새로고침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클릭하여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파일이 정상 등록 되었는지 확인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7950" y="34956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88938" y="3495675"/>
            <a:ext cx="1970087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 </a:t>
            </a: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내려받기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전송 완료 한 파일을 내려 받고자 할 경우 파일 선택 후 </a:t>
            </a: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선택파일 </a:t>
            </a:r>
            <a:endParaRPr lang="en-US" altLang="ko-KR" sz="900" dirty="0" smtClean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err="1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내려받기</a:t>
            </a: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버튼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파일 삭제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전송 완료 한 파일을 확인 후 삭제하고자 할 경우 파일을 선택 후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선택파일 삭제하기</a:t>
            </a: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버튼을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636014" y="3997700"/>
            <a:ext cx="783825" cy="28671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699033" y="2996652"/>
            <a:ext cx="873453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109766" y="3901338"/>
            <a:ext cx="647700" cy="2079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865813" y="5947987"/>
            <a:ext cx="938497" cy="2476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804310" y="5947987"/>
            <a:ext cx="1872260" cy="2476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843314" y="4707762"/>
            <a:ext cx="2591347" cy="2476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2420326" y="380901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7873229" y="38680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5726450" y="568858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758178" y="568702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5015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첨부파일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그림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4000" y="4760913"/>
            <a:ext cx="5760000" cy="164571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0717"/>
          <a:stretch/>
        </p:blipFill>
        <p:spPr>
          <a:xfrm>
            <a:off x="2844000" y="997200"/>
            <a:ext cx="5760000" cy="264220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000" y="1695600"/>
            <a:ext cx="3528000" cy="1365929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955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최종제출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버튼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17256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1725613"/>
            <a:ext cx="2022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 여부 확인 메시지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신청서 제출 후에는 수정하실 수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없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습니다 제출하시겠습니까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?”</a:t>
            </a: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메시지에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확인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하면 제출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취소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하면 제출 취소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07950" y="30718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388938" y="3071813"/>
            <a:ext cx="197008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 완료 메시지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지원신청서가 정상 접수되었습니다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.”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메시지가 보이면 제출완료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07950" y="40274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88938" y="4027488"/>
            <a:ext cx="1970087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 완료 확인 방법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화면에 관리번호가 보임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buFontTx/>
              <a:buAutoNum type="arabicParenR"/>
              <a:defRPr/>
            </a:pP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공식연락처에 입력한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휴대폰으로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 정상 접수 확인 메시지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발신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공식 연락처에 입력한 </a:t>
            </a:r>
            <a:r>
              <a:rPr lang="ko-KR" altLang="en-US" sz="900" b="1" dirty="0" err="1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이메일로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접수 확인 메일 발송</a:t>
            </a: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endParaRPr lang="en-US" altLang="ko-KR" sz="900" b="1" dirty="0">
              <a:solidFill>
                <a:srgbClr val="0000FF"/>
              </a:solidFill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화면에 저장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최종제출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삭제 버튼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228600" indent="-228600"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비활성화 됨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marL="228600" indent="-228600"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제출회수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닫기 버튼만 활성화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아래쪽 화살표 14"/>
          <p:cNvSpPr/>
          <p:nvPr/>
        </p:nvSpPr>
        <p:spPr>
          <a:xfrm>
            <a:off x="5722938" y="4416425"/>
            <a:ext cx="144462" cy="28733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99188" y="1225550"/>
            <a:ext cx="647700" cy="20796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905796" y="2664878"/>
            <a:ext cx="756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029115" y="4019550"/>
            <a:ext cx="612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968750" y="1647979"/>
            <a:ext cx="3570288" cy="14065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813878" y="3157748"/>
            <a:ext cx="1949450" cy="1224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159375" y="5040313"/>
            <a:ext cx="3265053" cy="2127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844000" y="5649912"/>
            <a:ext cx="3629025" cy="2127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5940425" y="11969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881438" y="156860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9" name="그림 28" descr="20190508_1321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2699" y="3206957"/>
            <a:ext cx="1857375" cy="1163955"/>
          </a:xfrm>
          <a:prstGeom prst="rect">
            <a:avLst/>
          </a:prstGeom>
        </p:spPr>
      </p:pic>
      <p:sp>
        <p:nvSpPr>
          <p:cNvPr id="86043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최종제출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611688" y="31416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819400" y="4760913"/>
            <a:ext cx="5832475" cy="164571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700338" y="458152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그림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4438" y="1079500"/>
            <a:ext cx="6473419" cy="5010675"/>
          </a:xfrm>
          <a:prstGeom prst="rect">
            <a:avLst/>
          </a:prstGeom>
        </p:spPr>
      </p:pic>
      <p:pic>
        <p:nvPicPr>
          <p:cNvPr id="26" name="그림 25" descr="18-제출회수완료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2788" y="4309200"/>
            <a:ext cx="2116800" cy="1169280"/>
          </a:xfrm>
          <a:prstGeom prst="rect">
            <a:avLst/>
          </a:prstGeom>
        </p:spPr>
      </p:pic>
      <p:pic>
        <p:nvPicPr>
          <p:cNvPr id="25" name="그림 24" descr="17-제출회수하시겠습니까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707200"/>
            <a:ext cx="2638800" cy="1342280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95420" y="1052670"/>
            <a:ext cx="2233038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050" b="1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제출회수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버튼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최종제출한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신청서는 접수마감일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이전에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한해서 제출회수가 가능하며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접수기간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마감 후에는 제출회수 불가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23098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2309813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제출회수 확인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07950" y="30813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179390" y="3081338"/>
            <a:ext cx="2305048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  제출회수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완료 메시지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제출하신 신청서가 회수되었습니다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.” </a:t>
            </a: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메시지가 보이면 회수완료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제출회수 완료 건은 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수정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상태로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 변경되며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최종제출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후 신청서 수정을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위해 제출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회수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했을 경우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반드시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수정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하여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다시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최종제출 필요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514850" y="2655448"/>
            <a:ext cx="2747963" cy="13954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813300" y="4283802"/>
            <a:ext cx="2190750" cy="1224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607050" y="3658060"/>
            <a:ext cx="742950" cy="2397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219825" y="5142850"/>
            <a:ext cx="657225" cy="215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4357688" y="255184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646613" y="418855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7059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제출회수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921036" y="1340749"/>
            <a:ext cx="603292" cy="24606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681324" y="130106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0" y="1080000"/>
            <a:ext cx="6480000" cy="5014007"/>
          </a:xfrm>
          <a:prstGeom prst="rect">
            <a:avLst/>
          </a:prstGeom>
        </p:spPr>
      </p:pic>
      <p:pic>
        <p:nvPicPr>
          <p:cNvPr id="24" name="그림 23" descr="21-삭제완료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2202" y="4308237"/>
            <a:ext cx="1420797" cy="1164919"/>
          </a:xfrm>
          <a:prstGeom prst="rect">
            <a:avLst/>
          </a:prstGeom>
        </p:spPr>
      </p:pic>
      <p:pic>
        <p:nvPicPr>
          <p:cNvPr id="23" name="그림 22" descr="20-삭제하시겠습니까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706765"/>
            <a:ext cx="2412000" cy="1314953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955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삭제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버튼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최종제출한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신청서는 삭제할 수 없으며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작성중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상태에서만 삭제 가능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22272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2227263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지원신청 건 삭제 확인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30718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3071813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삭제 완료 메시지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418138" y="3651195"/>
            <a:ext cx="738187" cy="2413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806023" y="5131012"/>
            <a:ext cx="612000" cy="215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8083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949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신청서 삭제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514368" y="1340749"/>
            <a:ext cx="612000" cy="24606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7274656" y="132328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514851" y="2655448"/>
            <a:ext cx="2505490" cy="13954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357688" y="255184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084696" y="4283802"/>
            <a:ext cx="1480006" cy="11880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4948773" y="417575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617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로그인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9" name="그림 18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400" y="1080000"/>
            <a:ext cx="6544800" cy="4899600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2518214" y="1204091"/>
            <a:ext cx="1706562" cy="28733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411891" y="120089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469515" y="1750920"/>
            <a:ext cx="1092618" cy="40834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2411891" y="157793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107950" y="24638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8938" y="2492375"/>
            <a:ext cx="1770062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아이디 및 비밀번호 입력 후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로그인 클릭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88938" y="1093788"/>
            <a:ext cx="20224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국가문화예술지원시스템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접속</a:t>
            </a: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107950" y="37909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8938" y="3819525"/>
            <a:ext cx="1893467" cy="5309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e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나라도움 교부 진행절차 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내용 확인 후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닫기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]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클릭</a:t>
            </a:r>
          </a:p>
        </p:txBody>
      </p:sp>
      <p:sp>
        <p:nvSpPr>
          <p:cNvPr id="47" name="타원 46"/>
          <p:cNvSpPr/>
          <p:nvPr/>
        </p:nvSpPr>
        <p:spPr>
          <a:xfrm>
            <a:off x="107380" y="508752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8368" y="5116095"/>
            <a:ext cx="9826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주관기관 선택</a:t>
            </a:r>
          </a:p>
        </p:txBody>
      </p:sp>
      <p:grpSp>
        <p:nvGrpSpPr>
          <p:cNvPr id="2" name="그룹 27"/>
          <p:cNvGrpSpPr/>
          <p:nvPr/>
        </p:nvGrpSpPr>
        <p:grpSpPr>
          <a:xfrm>
            <a:off x="4242194" y="1608045"/>
            <a:ext cx="3189387" cy="1545034"/>
            <a:chOff x="2417077" y="1949188"/>
            <a:chExt cx="3189387" cy="1545034"/>
          </a:xfrm>
        </p:grpSpPr>
        <p:pic>
          <p:nvPicPr>
            <p:cNvPr id="26" name="그림 25" descr="그림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89193" y="2126746"/>
              <a:ext cx="3017271" cy="1365391"/>
            </a:xfrm>
            <a:prstGeom prst="rect">
              <a:avLst/>
            </a:prstGeom>
          </p:spPr>
        </p:pic>
        <p:sp>
          <p:nvSpPr>
            <p:cNvPr id="38" name="직사각형 37"/>
            <p:cNvSpPr/>
            <p:nvPr/>
          </p:nvSpPr>
          <p:spPr>
            <a:xfrm>
              <a:off x="2540625" y="2092063"/>
              <a:ext cx="3065839" cy="14021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9" name="타원 38"/>
            <p:cNvSpPr/>
            <p:nvPr/>
          </p:nvSpPr>
          <p:spPr>
            <a:xfrm>
              <a:off x="2417077" y="1949188"/>
              <a:ext cx="285750" cy="2857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itchFamily="50" charset="-127"/>
                  <a:ea typeface="나눔고딕" pitchFamily="50" charset="-127"/>
                </a:rPr>
                <a:t>3</a:t>
              </a:r>
              <a:endPara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endParaRPr>
            </a:p>
          </p:txBody>
        </p:sp>
      </p:grpSp>
      <p:sp>
        <p:nvSpPr>
          <p:cNvPr id="40" name="직사각형 39"/>
          <p:cNvSpPr/>
          <p:nvPr/>
        </p:nvSpPr>
        <p:spPr>
          <a:xfrm>
            <a:off x="5691380" y="2908300"/>
            <a:ext cx="464796" cy="12465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4106027" y="3373627"/>
            <a:ext cx="3766521" cy="306200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3" name="그룹 28"/>
          <p:cNvGrpSpPr/>
          <p:nvPr/>
        </p:nvGrpSpPr>
        <p:grpSpPr>
          <a:xfrm>
            <a:off x="3956444" y="3230751"/>
            <a:ext cx="3860151" cy="3204884"/>
            <a:chOff x="3956444" y="3230751"/>
            <a:chExt cx="3860151" cy="3204884"/>
          </a:xfrm>
        </p:grpSpPr>
        <p:pic>
          <p:nvPicPr>
            <p:cNvPr id="27" name="그림 26" descr="20200821_114218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06027" y="3380930"/>
              <a:ext cx="3710568" cy="3054705"/>
            </a:xfrm>
            <a:prstGeom prst="rect">
              <a:avLst/>
            </a:prstGeom>
          </p:spPr>
        </p:pic>
        <p:sp>
          <p:nvSpPr>
            <p:cNvPr id="35" name="타원 34"/>
            <p:cNvSpPr/>
            <p:nvPr/>
          </p:nvSpPr>
          <p:spPr>
            <a:xfrm>
              <a:off x="3956444" y="3230751"/>
              <a:ext cx="285750" cy="2857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" pitchFamily="50" charset="-127"/>
                  <a:ea typeface="나눔고딕" pitchFamily="50" charset="-127"/>
                </a:rPr>
                <a:t>4</a:t>
              </a:r>
              <a:endPara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224776" y="3954795"/>
              <a:ext cx="451816" cy="24381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>
                <a:latin typeface="나눔고딕" pitchFamily="50" charset="-127"/>
                <a:ea typeface="나눔고딕" pitchFamily="50" charset="-127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그림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760" y="3952800"/>
            <a:ext cx="6035040" cy="2417523"/>
          </a:xfrm>
          <a:prstGeom prst="rect">
            <a:avLst/>
          </a:prstGeom>
        </p:spPr>
      </p:pic>
      <p:pic>
        <p:nvPicPr>
          <p:cNvPr id="8" name="그림 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00" y="1000800"/>
            <a:ext cx="1620000" cy="2952000"/>
          </a:xfrm>
          <a:prstGeom prst="rect">
            <a:avLst/>
          </a:prstGeom>
        </p:spPr>
      </p:pic>
      <p:sp>
        <p:nvSpPr>
          <p:cNvPr id="2" name="타원 1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9550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휴대폰에서 신청접수 문자 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지원신청서의 신청개요 부분의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공식연락처에 입력한 휴대폰 번호로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접수 완료 메시지 발송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107950" y="23002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95420" y="2300288"/>
            <a:ext cx="20159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050" b="1" dirty="0" err="1" smtClean="0">
                <a:latin typeface="나눔고딕" pitchFamily="50" charset="-127"/>
                <a:ea typeface="나눔고딕" pitchFamily="50" charset="-127"/>
              </a:rPr>
              <a:t>이메일에서</a:t>
            </a: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신청접수내용 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지원신청서의 신청개요 부분의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공식연락처에 입력한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이메일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주소로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접수 완료 메일 발송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357505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3575050"/>
            <a:ext cx="20224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나의 지원신청현황에서 확인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나의 지원신청현황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530475" y="963613"/>
            <a:ext cx="1704975" cy="30130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330083" y="4048125"/>
            <a:ext cx="936625" cy="8858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760" y="5949350"/>
            <a:ext cx="5976830" cy="50407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546475" y="5576458"/>
            <a:ext cx="739775" cy="1428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074685" y="5968449"/>
            <a:ext cx="648090" cy="4325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9105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신청완료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411413" y="9350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3330083" y="543358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3" name="그림 22" descr="20190508_1103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0" y="1124680"/>
            <a:ext cx="4536630" cy="2586480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4330700" y="1052513"/>
            <a:ext cx="4633913" cy="273685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4286250" y="9286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4" name="그림 23" descr="20190508_1102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30083" y="2077269"/>
            <a:ext cx="432060" cy="11110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그림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1073224"/>
            <a:ext cx="6527748" cy="1292362"/>
          </a:xfrm>
          <a:prstGeom prst="rect">
            <a:avLst/>
          </a:prstGeom>
        </p:spPr>
      </p:pic>
      <p:pic>
        <p:nvPicPr>
          <p:cNvPr id="19" name="그림 18" descr="그림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890" y="2536330"/>
            <a:ext cx="4441770" cy="3821041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신청서 출력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작성중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신청서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또는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최종제출한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신청서를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하여 정확하게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작성되었는지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확인 가능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253633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2536330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확인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076627" y="1509024"/>
            <a:ext cx="919293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971976" y="2141748"/>
            <a:ext cx="334962" cy="2238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753873" y="2494800"/>
            <a:ext cx="4464297" cy="388661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911896" y="133598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612033" y="238134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6739512" y="210116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0126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6492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출력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_1</a:t>
            </a:r>
          </a:p>
        </p:txBody>
      </p:sp>
      <p:sp>
        <p:nvSpPr>
          <p:cNvPr id="15" name="타원 14"/>
          <p:cNvSpPr/>
          <p:nvPr/>
        </p:nvSpPr>
        <p:spPr>
          <a:xfrm>
            <a:off x="107950" y="352305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388938" y="3523052"/>
            <a:ext cx="20224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문서 저장 및 출력 가능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53873" y="2788933"/>
            <a:ext cx="719990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494140" y="2772201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그림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1067479"/>
            <a:ext cx="6607342" cy="130812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600" y="2523600"/>
            <a:ext cx="4338000" cy="3734452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우편용 표지의 출력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우편물 발송 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우편용 표지 항목의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‘</a:t>
            </a: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출력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을 선택하여 출력</a:t>
            </a:r>
          </a:p>
        </p:txBody>
      </p:sp>
      <p:sp>
        <p:nvSpPr>
          <p:cNvPr id="5" name="타원 4"/>
          <p:cNvSpPr/>
          <p:nvPr/>
        </p:nvSpPr>
        <p:spPr>
          <a:xfrm>
            <a:off x="107950" y="23002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88938" y="2300288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우편물 겉봉투에 부착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419475" y="2449513"/>
            <a:ext cx="4491038" cy="38989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276600" y="234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1148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6492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출력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_2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189020" y="1496114"/>
            <a:ext cx="835025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300762" y="2133122"/>
            <a:ext cx="334962" cy="2238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059113" y="13160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030198" y="210116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지원신청결과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23002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1148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250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 smtClean="0">
                <a:latin typeface="나눔고딕" pitchFamily="50" charset="-127"/>
                <a:ea typeface="나눔고딕" pitchFamily="50" charset="-127"/>
              </a:rPr>
              <a:t>지원신청결과</a:t>
            </a:r>
            <a:r>
              <a:rPr lang="en-US" altLang="ko-KR" sz="1200" b="1" dirty="0" smtClean="0">
                <a:latin typeface="나눔고딕" pitchFamily="50" charset="-127"/>
                <a:ea typeface="나눔고딕" pitchFamily="50" charset="-127"/>
              </a:rPr>
              <a:t>_1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439925" y="2300288"/>
            <a:ext cx="2022475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지원결과내용  확인</a:t>
            </a:r>
            <a:endParaRPr lang="en-US" altLang="ko-KR" sz="105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지원신청 선정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선정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지원신청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미선정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불합격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</a:p>
          <a:p>
            <a:pPr>
              <a:defRPr/>
            </a:pP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으로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반영됨</a:t>
            </a:r>
          </a:p>
          <a:p>
            <a:pPr>
              <a:defRPr/>
            </a:pPr>
            <a:endParaRPr lang="en-US" altLang="ko-KR" sz="105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93701" y="1394458"/>
            <a:ext cx="1874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심사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완료후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신청결과는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 신청한 아이디로 로그인후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나의지원사업진행현황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에서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확인가능함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9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5" name="그림 24" descr="20200821_13112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5836" y="1051496"/>
            <a:ext cx="5472608" cy="2379871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>
            <a:off x="2928775" y="1041718"/>
            <a:ext cx="5639670" cy="2389649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2643024" y="104171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6336196" y="2934469"/>
            <a:ext cx="324035" cy="28888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9" name="그림 28" descr="신청완료 화면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4762" y="3774366"/>
            <a:ext cx="4104456" cy="10403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0" name="그림 29" descr="신청완료 화면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4762" y="5085184"/>
            <a:ext cx="4119164" cy="10441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5" name="직사각형 34"/>
          <p:cNvSpPr/>
          <p:nvPr/>
        </p:nvSpPr>
        <p:spPr>
          <a:xfrm>
            <a:off x="3095836" y="5481228"/>
            <a:ext cx="707122" cy="217488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불합격</a:t>
            </a:r>
            <a:endParaRPr lang="ko-KR" altLang="en-US" sz="11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095836" y="4185084"/>
            <a:ext cx="707122" cy="217488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선정</a:t>
            </a:r>
            <a:endParaRPr lang="ko-KR" altLang="en-US" sz="11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596336" y="4402572"/>
            <a:ext cx="472882" cy="178556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7601519" y="5717766"/>
            <a:ext cx="472882" cy="178556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8774" y="3739651"/>
            <a:ext cx="5639670" cy="2389649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810086" y="3631491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그림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6175" y="1062122"/>
            <a:ext cx="6607708" cy="1308193"/>
          </a:xfrm>
          <a:prstGeom prst="rect">
            <a:avLst/>
          </a:prstGeom>
        </p:spPr>
      </p:pic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93700" y="1062122"/>
            <a:ext cx="20224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선정확인서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3188" y="107150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1148" name="TextBox 9"/>
          <p:cNvSpPr txBox="1">
            <a:spLocks noChangeArrowheads="1"/>
          </p:cNvSpPr>
          <p:nvPr/>
        </p:nvSpPr>
        <p:spPr bwMode="auto">
          <a:xfrm>
            <a:off x="196850" y="546100"/>
            <a:ext cx="1250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 smtClean="0">
                <a:latin typeface="나눔고딕" pitchFamily="50" charset="-127"/>
                <a:ea typeface="나눔고딕" pitchFamily="50" charset="-127"/>
              </a:rPr>
              <a:t>지원신청결과</a:t>
            </a:r>
            <a:r>
              <a:rPr lang="en-US" altLang="ko-KR" sz="1200" b="1" dirty="0" smtClean="0">
                <a:latin typeface="나눔고딕" pitchFamily="50" charset="-127"/>
                <a:ea typeface="나눔고딕" pitchFamily="50" charset="-127"/>
              </a:rPr>
              <a:t>_2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179495" y="1486589"/>
            <a:ext cx="835025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059113" y="13160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8244150" y="2146031"/>
            <a:ext cx="395345" cy="2238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88938" y="1462349"/>
            <a:ext cx="19148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지원결과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선정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된 경우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선정확인서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보기</a:t>
            </a:r>
            <a:r>
              <a:rPr lang="en-US" altLang="ko-KR" sz="900" dirty="0" smtClean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을 선택하여 보조금지원예정통보서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화면 확인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추후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통장발급시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출력후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</a:rPr>
              <a:t>은행방문후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제출해야 통장발급 가능함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103188" y="272897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384176" y="2728979"/>
            <a:ext cx="20224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 확인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103188" y="3536956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384176" y="3536956"/>
            <a:ext cx="20224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문서 저장 및 출력 가능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958400" y="208411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3" name="그림 32" descr="20200821_1406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524178"/>
            <a:ext cx="4490347" cy="3857150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3563887" y="2524177"/>
            <a:ext cx="4490348" cy="385715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344863" y="238567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592462" y="2719453"/>
            <a:ext cx="636150" cy="2635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3344863" y="272897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그림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2400" y="1079500"/>
            <a:ext cx="6607342" cy="1308120"/>
          </a:xfrm>
          <a:prstGeom prst="rect">
            <a:avLst/>
          </a:prstGeom>
        </p:spPr>
      </p:pic>
      <p:sp>
        <p:nvSpPr>
          <p:cNvPr id="3" name="타원 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결과사유의 보기 클릭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107950" y="23002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189020" y="1496114"/>
            <a:ext cx="835025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059113" y="13160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439925" y="2300288"/>
            <a:ext cx="2022475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지원결과사유 내용  확인</a:t>
            </a:r>
            <a:endParaRPr lang="en-US" altLang="ko-KR" sz="105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910513" y="2152172"/>
            <a:ext cx="334962" cy="2238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3" name="그림 22" descr="20190508_1629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0" y="2996940"/>
            <a:ext cx="2733675" cy="2514600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393700" y="1394458"/>
            <a:ext cx="191004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지원결과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불합격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 된 경우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결과 사유의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보기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를 선택하여 불합격 사유 확인 가능함</a:t>
            </a:r>
            <a:endParaRPr lang="ko-KR" altLang="en-US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283960" y="2924930"/>
            <a:ext cx="2880400" cy="266437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213095" y="278205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196850" y="535027"/>
            <a:ext cx="1250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 smtClean="0">
                <a:latin typeface="나눔고딕" pitchFamily="50" charset="-127"/>
                <a:ea typeface="나눔고딕" pitchFamily="50" charset="-127"/>
              </a:rPr>
              <a:t>지원신청결과</a:t>
            </a:r>
            <a:r>
              <a:rPr lang="en-US" altLang="ko-KR" sz="1200" b="1" dirty="0" smtClean="0">
                <a:latin typeface="나눔고딕" pitchFamily="50" charset="-127"/>
                <a:ea typeface="나눔고딕" pitchFamily="50" charset="-127"/>
              </a:rPr>
              <a:t>_3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672650" y="2084119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그림 4" descr="2016 매뉴얼 표지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직사각형 3"/>
          <p:cNvSpPr/>
          <p:nvPr/>
        </p:nvSpPr>
        <p:spPr>
          <a:xfrm>
            <a:off x="541338" y="2109788"/>
            <a:ext cx="8056562" cy="10572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5000" b="1" spc="-200" dirty="0">
                <a:latin typeface="나눔바른고딕" pitchFamily="50" charset="-127"/>
                <a:ea typeface="나눔바른고딕" pitchFamily="50" charset="-127"/>
              </a:rPr>
              <a:t>감사합니다</a:t>
            </a:r>
            <a:r>
              <a:rPr lang="en-US" altLang="ko-KR" sz="5000" b="1" spc="-200" dirty="0">
                <a:latin typeface="나눔바른고딕" pitchFamily="50" charset="-127"/>
                <a:ea typeface="나눔바른고딕" pitchFamily="50" charset="-127"/>
              </a:rPr>
              <a:t>.</a:t>
            </a:r>
            <a:endParaRPr lang="en-US" altLang="ko-KR" sz="5000" dirty="0">
              <a:latin typeface="나눔바른고딕" pitchFamily="50" charset="-127"/>
              <a:ea typeface="나눔바른고딕" pitchFamily="50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그림 42" descr="그림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954" y="1365250"/>
            <a:ext cx="6705046" cy="4711819"/>
          </a:xfrm>
          <a:prstGeom prst="rect">
            <a:avLst/>
          </a:prstGeom>
        </p:spPr>
      </p:pic>
      <p:sp>
        <p:nvSpPr>
          <p:cNvPr id="45060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6367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 smtClean="0">
                <a:latin typeface="나눔고딕" pitchFamily="50" charset="-127"/>
                <a:ea typeface="나눔고딕" pitchFamily="50" charset="-127"/>
              </a:rPr>
              <a:t>로그인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938" y="1093788"/>
            <a:ext cx="20224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  <a:cs typeface="조선일보명조" pitchFamily="18" charset="-127"/>
              </a:rPr>
              <a:t>개인정보 제공에 대한 동의</a:t>
            </a:r>
            <a:endParaRPr lang="en-US" altLang="ko-KR" sz="1050" b="1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endParaRPr lang="en-US" altLang="ko-KR" sz="1050" b="1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개인정보 제공 동의에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 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동의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선택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후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확인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</a:rPr>
              <a:t>]</a:t>
            </a:r>
            <a:endParaRPr lang="ko-KR" altLang="en-US" sz="9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1050" b="1" dirty="0" smtClean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  <a:p>
            <a:pPr>
              <a:defRPr/>
            </a:pPr>
            <a:endParaRPr lang="en-US" altLang="ko-KR" sz="1050" b="1" dirty="0">
              <a:latin typeface="나눔고딕" pitchFamily="50" charset="-127"/>
              <a:ea typeface="나눔고딕" pitchFamily="50" charset="-127"/>
              <a:cs typeface="조선일보명조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283968" y="2516407"/>
            <a:ext cx="3600400" cy="367240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8" name="그림 37" descr="20190809_1626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1980" y="2626977"/>
            <a:ext cx="3384376" cy="3450092"/>
          </a:xfrm>
          <a:prstGeom prst="rect">
            <a:avLst/>
          </a:prstGeom>
        </p:spPr>
      </p:pic>
      <p:sp>
        <p:nvSpPr>
          <p:cNvPr id="39" name="직사각형 38"/>
          <p:cNvSpPr/>
          <p:nvPr/>
        </p:nvSpPr>
        <p:spPr>
          <a:xfrm>
            <a:off x="6084168" y="5571427"/>
            <a:ext cx="1656184" cy="2353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508104" y="5806739"/>
            <a:ext cx="864096" cy="1910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177097" y="2373532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1146370"/>
            <a:ext cx="6732299" cy="4730970"/>
          </a:xfrm>
          <a:prstGeom prst="rect">
            <a:avLst/>
          </a:prstGeom>
        </p:spPr>
      </p:pic>
      <p:sp>
        <p:nvSpPr>
          <p:cNvPr id="66563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1422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지원사업목록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</a:t>
            </a:r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메인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79838" y="4633832"/>
            <a:ext cx="2305317" cy="22066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15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신청 가능한 지원사업 목록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주관기관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선택한 주관기관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로그인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의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지원사업 중 지원가능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사업 목록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신청분야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신청분야에서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분야버튼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을 클릭하여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</a:rPr>
              <a:t>지원신청서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작성 화면으로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이동 가능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085155" y="4993347"/>
            <a:ext cx="2951341" cy="37987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5911725" y="4850471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그림 9" descr="20190507_1623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00" y="5517290"/>
            <a:ext cx="1194453" cy="360050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437023" y="1700213"/>
            <a:ext cx="1127125" cy="5318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그림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1289777"/>
            <a:ext cx="6732587" cy="4843279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23410" y="1079500"/>
            <a:ext cx="2088003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지원신청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선택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지원관리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지원가능사업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107950" y="22494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23410" y="2249488"/>
            <a:ext cx="2161028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사업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선택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지원사업 목록 선택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지원하고자 하는 사업의 분야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메인 화면에서 신청 가능한 지원사업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목록의 신청분야 클릭하는 것과 동일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032256" y="1554846"/>
            <a:ext cx="982663" cy="980391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682318" y="2951539"/>
            <a:ext cx="574675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744918" y="3333750"/>
            <a:ext cx="5183565" cy="358244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848106" y="145324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539443" y="280866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759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1050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지원가능사업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그림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1262936"/>
            <a:ext cx="6633045" cy="4702889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984631" y="1554847"/>
            <a:ext cx="982663" cy="82073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848106" y="1453247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759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1050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 dirty="0">
                <a:latin typeface="나눔고딕" pitchFamily="50" charset="-127"/>
                <a:ea typeface="나눔고딕" pitchFamily="50" charset="-127"/>
              </a:rPr>
              <a:t>지원가능사업</a:t>
            </a:r>
            <a:endParaRPr lang="en-US" altLang="ko-KR" sz="12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메뉴 선택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지원신청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지원관리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&gt;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나의 지원신청현황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108525" y="208983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251400" y="2089836"/>
            <a:ext cx="2233038" cy="399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    화면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안내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지원년도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각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지원년도의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현황 조회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관리번호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제출완료 후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관리번호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생성됨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처리상태 완료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</a:t>
            </a: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신청서 작성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보기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를 클릭하여 지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원신청서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화면으로 이동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신청서 출력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출력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을 클릭하여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출력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우편용 표지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주관기관 운영자에게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부가자료 제출시에 출력하여 이용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지원결과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선정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/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불합격으로 구분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결과사유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결과 불합격 사유 확인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선정확인서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지원결과 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선정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 err="1" smtClean="0">
                <a:latin typeface="나눔고딕" pitchFamily="50" charset="-127"/>
                <a:ea typeface="나눔고딕" pitchFamily="50" charset="-127"/>
                <a:cs typeface="조선일보명조"/>
              </a:rPr>
              <a:t>된경우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[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보기</a:t>
            </a: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버튼 생성되며 클릭하여 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  </a:t>
            </a:r>
            <a:r>
              <a:rPr lang="ko-KR" altLang="en-US" sz="900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보조금지원예정통보서 화면으로 이동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  <a:cs typeface="조선일보명조"/>
              </a:rPr>
              <a:t>지원결정액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: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주관기관에서 심의를 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거쳐 지원 결정된 금액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ko-KR" altLang="en-US" sz="9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진행중인 </a:t>
            </a:r>
            <a:r>
              <a:rPr lang="ko-KR" altLang="en-US" sz="9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사업이 없을 경우 확인 불가</a:t>
            </a:r>
            <a:endParaRPr lang="en-US" altLang="ko-KR" sz="900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679305" y="3243511"/>
            <a:ext cx="5256729" cy="7397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812360" y="3064895"/>
            <a:ext cx="953815" cy="1873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3580673" y="308394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230713" y="2890544"/>
            <a:ext cx="684000" cy="2254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113813" y="2671724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321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 descr="그림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2751" y="980728"/>
            <a:ext cx="6300000" cy="413478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529" y="4076835"/>
            <a:ext cx="3547471" cy="1872515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20224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 smtClean="0">
                <a:latin typeface="나눔고딕" pitchFamily="50" charset="-127"/>
                <a:ea typeface="나눔고딕" pitchFamily="50" charset="-127"/>
              </a:rPr>
              <a:t>신청분야 클릭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950" y="224948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88938" y="2249488"/>
            <a:ext cx="2022475" cy="122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확인 클릭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신청자격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개인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/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단체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)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확인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신청사업 확인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신청분야 확인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buFontTx/>
              <a:buChar char="-"/>
              <a:defRPr/>
            </a:pP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예시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</a:p>
          <a:p>
            <a:pPr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테스트 사업의 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연극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분야 선택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192180" y="2983643"/>
            <a:ext cx="519113" cy="20320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851770" y="5501618"/>
            <a:ext cx="756000" cy="2889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620619" y="4542938"/>
            <a:ext cx="1751631" cy="18000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20751" y="4796894"/>
            <a:ext cx="432000" cy="1889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633320" y="4796894"/>
            <a:ext cx="576000" cy="1889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5602489" y="550792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9647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49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신청서 작성</a:t>
            </a:r>
            <a:endParaRPr lang="en-US" altLang="ko-KR" sz="1200" b="1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016860" y="290109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그림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09" y="1079500"/>
            <a:ext cx="6476498" cy="5013059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107950" y="107950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88938" y="1079500"/>
            <a:ext cx="1984375" cy="193899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50" b="1" dirty="0" err="1"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최종제출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삭제</a:t>
            </a:r>
            <a:r>
              <a:rPr lang="en-US" altLang="ko-KR" sz="105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닫기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단계별 입력 내용 작성 후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  반드시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 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저장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</a:rPr>
              <a:t> 버튼을 클릭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하여 작성 내용 저장 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900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err="1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미리보기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를 통해 입력 내용 확인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이때 단체 소개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및 대표자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혹은 신청인 정보를 변경하고자 할 경우에는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900" b="1" dirty="0" err="1">
                <a:latin typeface="나눔고딕" pitchFamily="50" charset="-127"/>
                <a:ea typeface="나눔고딕" pitchFamily="50" charset="-127"/>
              </a:rPr>
              <a:t>내정보방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에서 정보를 변경하면 됨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모든 항목을 입력 후에는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반드시</a:t>
            </a:r>
            <a:endParaRPr lang="en-US" altLang="ko-KR" sz="900" b="1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 [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최종제출</a:t>
            </a:r>
            <a:r>
              <a:rPr lang="en-US" altLang="ko-KR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900" b="1" dirty="0">
                <a:solidFill>
                  <a:srgbClr val="0000FF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버튼을 클릭하여 </a:t>
            </a:r>
            <a:endParaRPr lang="en-US" altLang="ko-KR" sz="900" b="1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r>
              <a:rPr lang="en-US" altLang="ko-KR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b="1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최종 제출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해야  심의 대상이  됨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07380" y="328498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395420" y="3284980"/>
            <a:ext cx="2056385" cy="8079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첨부파일 다운로드</a:t>
            </a: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[</a:t>
            </a:r>
            <a:r>
              <a:rPr lang="ko-KR" altLang="en-US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지원신청서 및 작성안내 </a:t>
            </a:r>
            <a:r>
              <a:rPr lang="ko-KR" altLang="en-US" sz="900" b="1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파일</a:t>
            </a:r>
            <a:endParaRPr lang="en-US" altLang="ko-KR" sz="900" b="1" dirty="0" smtClean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 eaLnBrk="1" hangingPunct="1">
              <a:defRPr/>
            </a:pPr>
            <a:r>
              <a:rPr lang="en-US" altLang="ko-KR" sz="900" b="1" dirty="0" smtClean="0">
                <a:latin typeface="나눔고딕" pitchFamily="50" charset="-127"/>
                <a:ea typeface="나눔고딕" pitchFamily="50" charset="-127"/>
                <a:cs typeface="조선일보명조"/>
              </a:rPr>
              <a:t> </a:t>
            </a:r>
            <a:r>
              <a:rPr lang="ko-KR" altLang="en-US" sz="900" b="1" dirty="0" err="1" smtClean="0">
                <a:latin typeface="나눔고딕" pitchFamily="50" charset="-127"/>
                <a:ea typeface="나눔고딕" pitchFamily="50" charset="-127"/>
                <a:cs typeface="조선일보명조"/>
              </a:rPr>
              <a:t>내려받기</a:t>
            </a:r>
            <a:r>
              <a:rPr lang="en-US" altLang="ko-KR" sz="900" b="1" dirty="0">
                <a:latin typeface="나눔고딕" pitchFamily="50" charset="-127"/>
                <a:ea typeface="나눔고딕" pitchFamily="50" charset="-127"/>
                <a:cs typeface="조선일보명조"/>
              </a:rPr>
              <a:t>]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를 클릭하여 저장 후 작성</a:t>
            </a:r>
            <a:endParaRPr lang="en-US" altLang="ko-KR" sz="900" dirty="0">
              <a:latin typeface="나눔고딕" pitchFamily="50" charset="-127"/>
              <a:ea typeface="나눔고딕" pitchFamily="50" charset="-127"/>
              <a:cs typeface="조선일보명조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  <a:cs typeface="조선일보명조"/>
              </a:rPr>
              <a:t> 주관기관에서 파일을 게시한 경우에만 해당 버튼 확인 가능 </a:t>
            </a:r>
          </a:p>
        </p:txBody>
      </p:sp>
      <p:sp>
        <p:nvSpPr>
          <p:cNvPr id="10" name="타원 9"/>
          <p:cNvSpPr/>
          <p:nvPr/>
        </p:nvSpPr>
        <p:spPr>
          <a:xfrm>
            <a:off x="107380" y="4437140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395420" y="4509150"/>
            <a:ext cx="1858962" cy="4143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최종제출 완료 후 관리번호와 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제출일 확인 가능</a:t>
            </a:r>
          </a:p>
        </p:txBody>
      </p:sp>
      <p:sp>
        <p:nvSpPr>
          <p:cNvPr id="12" name="타원 11"/>
          <p:cNvSpPr/>
          <p:nvPr/>
        </p:nvSpPr>
        <p:spPr>
          <a:xfrm>
            <a:off x="107950" y="522446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88938" y="5224463"/>
            <a:ext cx="2094771" cy="108491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defRPr/>
            </a:pPr>
            <a:r>
              <a:rPr lang="ko-KR" altLang="en-US" sz="1050" b="1" dirty="0">
                <a:latin typeface="나눔고딕" pitchFamily="50" charset="-127"/>
                <a:ea typeface="나눔고딕" pitchFamily="50" charset="-127"/>
              </a:rPr>
              <a:t>작성 단계 및 작성 상태</a:t>
            </a:r>
            <a:endParaRPr lang="en-US" altLang="ko-KR" sz="1050" b="1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endParaRPr lang="en-US" altLang="ko-KR" sz="900" b="1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작성 단계를 나타내며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 err="1">
                <a:latin typeface="나눔고딕" pitchFamily="50" charset="-127"/>
                <a:ea typeface="나눔고딕" pitchFamily="50" charset="-127"/>
              </a:rPr>
              <a:t>단계명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신청개요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사업운영계획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수입예산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등</a:t>
            </a: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을 클릭 후 내용 작성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buFontTx/>
              <a:buChar char="-"/>
              <a:defRPr/>
            </a:pP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 각 단계 클릭 후에는 해당 단계의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  <a:p>
            <a:pPr eaLnBrk="1" hangingPunct="1">
              <a:defRPr/>
            </a:pPr>
            <a:r>
              <a:rPr lang="en-US" altLang="ko-KR" sz="900" dirty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900" dirty="0">
                <a:latin typeface="나눔고딕" pitchFamily="50" charset="-127"/>
                <a:ea typeface="나눔고딕" pitchFamily="50" charset="-127"/>
              </a:rPr>
              <a:t>필수입력사항을 입력해야 함</a:t>
            </a:r>
            <a:endParaRPr lang="en-US" altLang="ko-KR" sz="9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102225" y="1338263"/>
            <a:ext cx="3687763" cy="2397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694488" y="1917700"/>
            <a:ext cx="2122487" cy="2778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584450" y="1914525"/>
            <a:ext cx="4068763" cy="2778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593975" y="2200275"/>
            <a:ext cx="6226175" cy="42862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81275" y="2700338"/>
            <a:ext cx="6294438" cy="331311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4813300" y="1323975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1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8677275" y="1773238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2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2439988" y="18653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3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441575" y="2195513"/>
            <a:ext cx="285750" cy="2857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4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0676" name="TextBox 1"/>
          <p:cNvSpPr txBox="1">
            <a:spLocks noChangeArrowheads="1"/>
          </p:cNvSpPr>
          <p:nvPr/>
        </p:nvSpPr>
        <p:spPr bwMode="auto">
          <a:xfrm>
            <a:off x="196850" y="546100"/>
            <a:ext cx="938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200" b="1">
                <a:latin typeface="나눔고딕" pitchFamily="50" charset="-127"/>
                <a:ea typeface="나눔고딕" pitchFamily="50" charset="-127"/>
              </a:rPr>
              <a:t>작성단계</a:t>
            </a:r>
            <a:r>
              <a:rPr lang="en-US" altLang="ko-KR" sz="1200" b="1">
                <a:latin typeface="나눔고딕" pitchFamily="50" charset="-127"/>
                <a:ea typeface="나눔고딕" pitchFamily="50" charset="-127"/>
              </a:rPr>
              <a:t>_1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29000">
              <a:schemeClr val="bg1"/>
            </a:gs>
            <a:gs pos="100000">
              <a:schemeClr val="bg1"/>
            </a:gs>
            <a:gs pos="0">
              <a:schemeClr val="accent3">
                <a:lumMod val="20000"/>
                <a:lumOff val="80000"/>
              </a:schemeClr>
            </a:gs>
          </a:gsLst>
          <a:lin ang="5400000" scaled="0"/>
        </a:gradFill>
        <a:ln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5400000" scaled="0"/>
          </a:gradFill>
        </a:ln>
      </a:spPr>
      <a:bodyPr rtlCol="0" anchor="ctr"/>
      <a:lstStyle>
        <a:defPPr algn="ctr">
          <a:defRPr>
            <a:latin typeface="나눔고딕 ExtraBold" pitchFamily="50" charset="-127"/>
            <a:ea typeface="나눔고딕 ExtraBold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29000">
              <a:schemeClr val="bg1"/>
            </a:gs>
            <a:gs pos="100000">
              <a:schemeClr val="bg1"/>
            </a:gs>
            <a:gs pos="0">
              <a:schemeClr val="accent3">
                <a:lumMod val="20000"/>
                <a:lumOff val="80000"/>
              </a:schemeClr>
            </a:gs>
          </a:gsLst>
          <a:lin ang="5400000" scaled="0"/>
        </a:gradFill>
        <a:ln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5400000" scaled="0"/>
          </a:gradFill>
        </a:ln>
      </a:spPr>
      <a:bodyPr rtlCol="0" anchor="ctr"/>
      <a:lstStyle>
        <a:defPPr algn="ctr">
          <a:defRPr>
            <a:latin typeface="나눔고딕 ExtraBold" pitchFamily="50" charset="-127"/>
            <a:ea typeface="나눔고딕 ExtraBold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32962</TotalTime>
  <Words>2654</Words>
  <Application>Microsoft Office PowerPoint</Application>
  <PresentationFormat>화면 슬라이드 쇼(4:3)</PresentationFormat>
  <Paragraphs>792</Paragraphs>
  <Slides>36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36</vt:i4>
      </vt:variant>
    </vt:vector>
  </HeadingPairs>
  <TitlesOfParts>
    <vt:vector size="39" baseType="lpstr">
      <vt:lpstr>Office 테마</vt:lpstr>
      <vt:lpstr>1_Office 테마</vt:lpstr>
      <vt:lpstr>2_Office 테마</vt:lpstr>
      <vt:lpstr>슬라이드 0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</vt:vector>
  </TitlesOfParts>
  <Company>arko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arko</dc:creator>
  <cp:lastModifiedBy>USER</cp:lastModifiedBy>
  <cp:revision>2588</cp:revision>
  <cp:lastPrinted>2014-02-11T11:33:14Z</cp:lastPrinted>
  <dcterms:created xsi:type="dcterms:W3CDTF">2012-08-09T00:37:08Z</dcterms:created>
  <dcterms:modified xsi:type="dcterms:W3CDTF">2022-03-22T04:32:40Z</dcterms:modified>
</cp:coreProperties>
</file>